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handoutMasterIdLst>
    <p:handoutMasterId r:id="rId80"/>
  </p:handoutMasterIdLst>
  <p:sldIdLst>
    <p:sldId id="259" r:id="rId2"/>
    <p:sldId id="262" r:id="rId3"/>
    <p:sldId id="264" r:id="rId4"/>
    <p:sldId id="266"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8" r:id="rId25"/>
    <p:sldId id="287" r:id="rId26"/>
    <p:sldId id="289" r:id="rId27"/>
    <p:sldId id="290" r:id="rId28"/>
    <p:sldId id="345"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293" r:id="rId64"/>
    <p:sldId id="314" r:id="rId65"/>
    <p:sldId id="315" r:id="rId66"/>
    <p:sldId id="330" r:id="rId67"/>
    <p:sldId id="331" r:id="rId68"/>
    <p:sldId id="332" r:id="rId69"/>
    <p:sldId id="333" r:id="rId70"/>
    <p:sldId id="334" r:id="rId71"/>
    <p:sldId id="335" r:id="rId72"/>
    <p:sldId id="336" r:id="rId73"/>
    <p:sldId id="340" r:id="rId74"/>
    <p:sldId id="337" r:id="rId75"/>
    <p:sldId id="343" r:id="rId76"/>
    <p:sldId id="341" r:id="rId77"/>
    <p:sldId id="344" r:id="rId7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94" autoAdjust="0"/>
  </p:normalViewPr>
  <p:slideViewPr>
    <p:cSldViewPr snapToGrid="0">
      <p:cViewPr varScale="1">
        <p:scale>
          <a:sx n="101" d="100"/>
          <a:sy n="101" d="100"/>
        </p:scale>
        <p:origin x="138" y="54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0DDFDDB-2836-424D-A064-E5D041462B56}" type="datetimeFigureOut">
              <a:rPr lang="en-US" smtClean="0"/>
              <a:t>5/20/2019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48A01A4-5742-4176-9242-92DB432AB7BE}" type="slidenum">
              <a:rPr lang="en-US" smtClean="0"/>
              <a:t>‹#›</a:t>
            </a:fld>
            <a:endParaRPr lang="en-US"/>
          </a:p>
        </p:txBody>
      </p:sp>
    </p:spTree>
    <p:extLst>
      <p:ext uri="{BB962C8B-B14F-4D97-AF65-F5344CB8AC3E}">
        <p14:creationId xmlns:p14="http://schemas.microsoft.com/office/powerpoint/2010/main" val="121781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004D6EE-5A19-47C6-B079-613416DEB11D}" type="datetimeFigureOut">
              <a:rPr lang="en-US" smtClean="0"/>
              <a:t>5/20/2019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B7B6653-D343-4FE4-9950-62AB4830FDF5}" type="slidenum">
              <a:rPr lang="en-US" smtClean="0"/>
              <a:t>‹#›</a:t>
            </a:fld>
            <a:endParaRPr lang="en-US"/>
          </a:p>
        </p:txBody>
      </p:sp>
    </p:spTree>
    <p:extLst>
      <p:ext uri="{BB962C8B-B14F-4D97-AF65-F5344CB8AC3E}">
        <p14:creationId xmlns:p14="http://schemas.microsoft.com/office/powerpoint/2010/main" val="2797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27</a:t>
            </a:fld>
            <a:endParaRPr lang="en-US"/>
          </a:p>
        </p:txBody>
      </p:sp>
    </p:spTree>
    <p:extLst>
      <p:ext uri="{BB962C8B-B14F-4D97-AF65-F5344CB8AC3E}">
        <p14:creationId xmlns:p14="http://schemas.microsoft.com/office/powerpoint/2010/main" val="28684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discover that this report has</a:t>
            </a:r>
            <a:r>
              <a:rPr lang="en-US" baseline="0" dirty="0" smtClean="0"/>
              <a:t> multiple assets listed, it is possible that an error may have occurred. Ex. Cost might have been “passed” on, and not posted to the asset. Need to review the Asset Master Record, and purchase order to determine if costs need to be posted. </a:t>
            </a:r>
          </a:p>
          <a:p>
            <a:endParaRPr lang="en-US" baseline="0" dirty="0" smtClean="0"/>
          </a:p>
          <a:p>
            <a:r>
              <a:rPr lang="en-US" baseline="0" dirty="0" smtClean="0"/>
              <a:t>*The F/A No Cost Report &amp; Unposted FA Report should be reviewed monthly. Unposted FA should be cleared at end of every month.</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46</a:t>
            </a:fld>
            <a:endParaRPr lang="en-US"/>
          </a:p>
        </p:txBody>
      </p:sp>
    </p:spTree>
    <p:extLst>
      <p:ext uri="{BB962C8B-B14F-4D97-AF65-F5344CB8AC3E}">
        <p14:creationId xmlns:p14="http://schemas.microsoft.com/office/powerpoint/2010/main" val="251232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*Master Asset Record must be created before you can</a:t>
            </a:r>
            <a:r>
              <a:rPr lang="en-US" baseline="0" dirty="0" smtClean="0"/>
              <a:t> post the cost to the assets. </a:t>
            </a:r>
            <a:endParaRPr lang="en-US" dirty="0" smtClean="0"/>
          </a:p>
          <a:p>
            <a:r>
              <a:rPr lang="en-US" dirty="0" smtClean="0"/>
              <a:t>*Doc number from Unposted Fixed Asset report,</a:t>
            </a:r>
            <a:r>
              <a:rPr lang="en-US" baseline="0" dirty="0" smtClean="0"/>
              <a:t> will pull up receipt entry. </a:t>
            </a:r>
          </a:p>
          <a:p>
            <a:r>
              <a:rPr lang="en-US" baseline="0" dirty="0" smtClean="0"/>
              <a:t>*Row, revise entries to add tag # to entry </a:t>
            </a:r>
          </a:p>
          <a:p>
            <a:r>
              <a:rPr lang="en-US" baseline="0" dirty="0" smtClean="0"/>
              <a:t>**Row, Post, and Save. </a:t>
            </a:r>
          </a:p>
          <a:p>
            <a:r>
              <a:rPr lang="en-US" baseline="0" dirty="0" smtClean="0"/>
              <a:t>Hit hourglass to refresh this screen, your unposted should disappear.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48</a:t>
            </a:fld>
            <a:endParaRPr lang="en-US"/>
          </a:p>
        </p:txBody>
      </p:sp>
    </p:spTree>
    <p:extLst>
      <p:ext uri="{BB962C8B-B14F-4D97-AF65-F5344CB8AC3E}">
        <p14:creationId xmlns:p14="http://schemas.microsoft.com/office/powerpoint/2010/main" val="239900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your</a:t>
            </a:r>
            <a:r>
              <a:rPr lang="en-US" baseline="0" dirty="0" smtClean="0"/>
              <a:t> asset should look like in E1 </a:t>
            </a:r>
            <a:r>
              <a:rPr lang="en-US" baseline="0" smtClean="0"/>
              <a:t>when cos</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49</a:t>
            </a:fld>
            <a:endParaRPr lang="en-US"/>
          </a:p>
        </p:txBody>
      </p:sp>
    </p:spTree>
    <p:extLst>
      <p:ext uri="{BB962C8B-B14F-4D97-AF65-F5344CB8AC3E}">
        <p14:creationId xmlns:p14="http://schemas.microsoft.com/office/powerpoint/2010/main" val="395759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SAVER: Can import an excel</a:t>
            </a:r>
            <a:r>
              <a:rPr lang="en-US" baseline="0" dirty="0" smtClean="0"/>
              <a:t> sheet to upload to the JE</a:t>
            </a:r>
            <a:endParaRPr lang="en-US" dirty="0" smtClean="0"/>
          </a:p>
          <a:p>
            <a:r>
              <a:rPr lang="en-US" dirty="0" smtClean="0"/>
              <a:t>Save, and note the batch # of your JE</a:t>
            </a:r>
          </a:p>
          <a:p>
            <a:r>
              <a:rPr lang="en-US" dirty="0" smtClean="0"/>
              <a:t>Once JE is created,</a:t>
            </a:r>
            <a:r>
              <a:rPr lang="en-US" baseline="0" dirty="0" smtClean="0"/>
              <a:t> 2 parties other than yourself, should approve, and then post the JE batch.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54</a:t>
            </a:fld>
            <a:endParaRPr lang="en-US"/>
          </a:p>
        </p:txBody>
      </p:sp>
    </p:spTree>
    <p:extLst>
      <p:ext uri="{BB962C8B-B14F-4D97-AF65-F5344CB8AC3E}">
        <p14:creationId xmlns:p14="http://schemas.microsoft.com/office/powerpoint/2010/main" val="89484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a:t>
            </a:r>
            <a:r>
              <a:rPr lang="en-US" dirty="0" err="1" smtClean="0"/>
              <a:t>Dr</a:t>
            </a:r>
            <a:r>
              <a:rPr lang="en-US" dirty="0" smtClean="0"/>
              <a:t> have been posted, refresh screen. Only CR</a:t>
            </a:r>
            <a:r>
              <a:rPr lang="en-US" baseline="0" dirty="0" smtClean="0"/>
              <a:t> should show. </a:t>
            </a:r>
          </a:p>
        </p:txBody>
      </p:sp>
      <p:sp>
        <p:nvSpPr>
          <p:cNvPr id="4" name="Slide Number Placeholder 3"/>
          <p:cNvSpPr>
            <a:spLocks noGrp="1"/>
          </p:cNvSpPr>
          <p:nvPr>
            <p:ph type="sldNum" sz="quarter" idx="10"/>
          </p:nvPr>
        </p:nvSpPr>
        <p:spPr/>
        <p:txBody>
          <a:bodyPr/>
          <a:lstStyle/>
          <a:p>
            <a:fld id="{863DBF41-3D5E-44EF-A208-70C618DE5E3E}" type="slidenum">
              <a:rPr lang="en-US" smtClean="0"/>
              <a:t>56</a:t>
            </a:fld>
            <a:endParaRPr lang="en-US"/>
          </a:p>
        </p:txBody>
      </p:sp>
    </p:spTree>
    <p:extLst>
      <p:ext uri="{BB962C8B-B14F-4D97-AF65-F5344CB8AC3E}">
        <p14:creationId xmlns:p14="http://schemas.microsoft.com/office/powerpoint/2010/main" val="153773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passing on CR, yellow message box appears,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changing from “blank” to “P” E1 will ignore this record. OK to hit OK again, this is what we want it to do. </a:t>
            </a:r>
            <a:endParaRPr lang="en-US" dirty="0" smtClean="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57</a:t>
            </a:fld>
            <a:endParaRPr lang="en-US"/>
          </a:p>
        </p:txBody>
      </p:sp>
    </p:spTree>
    <p:extLst>
      <p:ext uri="{BB962C8B-B14F-4D97-AF65-F5344CB8AC3E}">
        <p14:creationId xmlns:p14="http://schemas.microsoft.com/office/powerpoint/2010/main" val="97510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61</a:t>
            </a:fld>
            <a:endParaRPr lang="en-US"/>
          </a:p>
        </p:txBody>
      </p:sp>
    </p:spTree>
    <p:extLst>
      <p:ext uri="{BB962C8B-B14F-4D97-AF65-F5344CB8AC3E}">
        <p14:creationId xmlns:p14="http://schemas.microsoft.com/office/powerpoint/2010/main" val="159228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77</a:t>
            </a:fld>
            <a:endParaRPr lang="en-US"/>
          </a:p>
        </p:txBody>
      </p:sp>
    </p:spTree>
    <p:extLst>
      <p:ext uri="{BB962C8B-B14F-4D97-AF65-F5344CB8AC3E}">
        <p14:creationId xmlns:p14="http://schemas.microsoft.com/office/powerpoint/2010/main" val="337152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shows</a:t>
            </a:r>
            <a:r>
              <a:rPr lang="en-US" baseline="0" dirty="0" smtClean="0"/>
              <a:t> open PO’s by buyer #. Can list one or multiple buyer #’s  for this report.</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31</a:t>
            </a:fld>
            <a:endParaRPr lang="en-US"/>
          </a:p>
        </p:txBody>
      </p:sp>
    </p:spTree>
    <p:extLst>
      <p:ext uri="{BB962C8B-B14F-4D97-AF65-F5344CB8AC3E}">
        <p14:creationId xmlns:p14="http://schemas.microsoft.com/office/powerpoint/2010/main" val="101594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E1</a:t>
            </a:r>
            <a:r>
              <a:rPr lang="en-US" baseline="0" dirty="0" smtClean="0"/>
              <a:t> strings, BU detail type. 2 different pathways, same report options</a:t>
            </a:r>
            <a:endParaRPr lang="en-US" dirty="0" smtClean="0"/>
          </a:p>
          <a:p>
            <a:r>
              <a:rPr lang="en-US" dirty="0" smtClean="0"/>
              <a:t>This report gives</a:t>
            </a:r>
            <a:r>
              <a:rPr lang="en-US" baseline="0" dirty="0" smtClean="0"/>
              <a:t> the option of open PO’s by BU.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32</a:t>
            </a:fld>
            <a:endParaRPr lang="en-US"/>
          </a:p>
        </p:txBody>
      </p:sp>
    </p:spTree>
    <p:extLst>
      <p:ext uri="{BB962C8B-B14F-4D97-AF65-F5344CB8AC3E}">
        <p14:creationId xmlns:p14="http://schemas.microsoft.com/office/powerpoint/2010/main" val="213758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 Pillars</a:t>
            </a:r>
            <a:r>
              <a:rPr lang="en-US" baseline="0" dirty="0" smtClean="0"/>
              <a:t> of an asset:</a:t>
            </a:r>
            <a:endParaRPr lang="en-US" dirty="0" smtClean="0"/>
          </a:p>
          <a:p>
            <a:r>
              <a:rPr lang="en-US" dirty="0" smtClean="0"/>
              <a:t>Procurement:</a:t>
            </a:r>
            <a:r>
              <a:rPr lang="en-US" baseline="0" dirty="0" smtClean="0"/>
              <a:t> Single or Multiple PO lines: single line-easy post for FA, one line with multiple items will be a FA split to assign costs to each item </a:t>
            </a:r>
          </a:p>
          <a:p>
            <a:r>
              <a:rPr lang="en-US" baseline="0" dirty="0" smtClean="0"/>
              <a:t>Accounting: starts with receipting of the PO. Receipting PO creates OV batch, make sure this has posted before the PV batch is created.</a:t>
            </a:r>
          </a:p>
          <a:p>
            <a:r>
              <a:rPr lang="en-US" baseline="0" dirty="0" smtClean="0"/>
              <a:t>Fixed Assets: begins with creating the Asset Master </a:t>
            </a:r>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35</a:t>
            </a:fld>
            <a:endParaRPr lang="en-US"/>
          </a:p>
        </p:txBody>
      </p:sp>
    </p:spTree>
    <p:extLst>
      <p:ext uri="{BB962C8B-B14F-4D97-AF65-F5344CB8AC3E}">
        <p14:creationId xmlns:p14="http://schemas.microsoft.com/office/powerpoint/2010/main" val="329110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FA Tag #</a:t>
            </a:r>
          </a:p>
          <a:p>
            <a:r>
              <a:rPr lang="en-US" baseline="0" dirty="0" smtClean="0"/>
              <a:t>How to find fund</a:t>
            </a:r>
          </a:p>
          <a:p>
            <a:r>
              <a:rPr lang="en-US" baseline="0" dirty="0" smtClean="0"/>
              <a:t>Acct #-how to find. Next slide-why is this important?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37</a:t>
            </a:fld>
            <a:endParaRPr lang="en-US"/>
          </a:p>
        </p:txBody>
      </p:sp>
    </p:spTree>
    <p:extLst>
      <p:ext uri="{BB962C8B-B14F-4D97-AF65-F5344CB8AC3E}">
        <p14:creationId xmlns:p14="http://schemas.microsoft.com/office/powerpoint/2010/main" val="95238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the Acct #, #’s 3 and 4 relative to 2 parts of the asset</a:t>
            </a:r>
            <a:br>
              <a:rPr lang="en-US" baseline="0" dirty="0" smtClean="0"/>
            </a:br>
            <a:r>
              <a:rPr lang="en-US" baseline="0" dirty="0" smtClean="0"/>
              <a:t>*Depreciation-see coding</a:t>
            </a:r>
          </a:p>
          <a:p>
            <a:r>
              <a:rPr lang="en-US" baseline="0" dirty="0" smtClean="0"/>
              <a:t>*Item Code-next slide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38</a:t>
            </a:fld>
            <a:endParaRPr lang="en-US"/>
          </a:p>
        </p:txBody>
      </p:sp>
    </p:spTree>
    <p:extLst>
      <p:ext uri="{BB962C8B-B14F-4D97-AF65-F5344CB8AC3E}">
        <p14:creationId xmlns:p14="http://schemas.microsoft.com/office/powerpoint/2010/main" val="405427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Asset Master. E1 will then auto assign an asset</a:t>
            </a:r>
            <a:r>
              <a:rPr lang="en-US" baseline="0" dirty="0" smtClean="0"/>
              <a:t> # to the TAG you just created. </a:t>
            </a:r>
          </a:p>
          <a:p>
            <a:r>
              <a:rPr lang="en-US" baseline="0" dirty="0" smtClean="0"/>
              <a:t>More details in the E1 training guides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40</a:t>
            </a:fld>
            <a:endParaRPr lang="en-US"/>
          </a:p>
        </p:txBody>
      </p:sp>
    </p:spTree>
    <p:extLst>
      <p:ext uri="{BB962C8B-B14F-4D97-AF65-F5344CB8AC3E}">
        <p14:creationId xmlns:p14="http://schemas.microsoft.com/office/powerpoint/2010/main" val="135900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43</a:t>
            </a:fld>
            <a:endParaRPr lang="en-US"/>
          </a:p>
        </p:txBody>
      </p:sp>
    </p:spTree>
    <p:extLst>
      <p:ext uri="{BB962C8B-B14F-4D97-AF65-F5344CB8AC3E}">
        <p14:creationId xmlns:p14="http://schemas.microsoft.com/office/powerpoint/2010/main" val="84119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receipts,</a:t>
            </a:r>
            <a:r>
              <a:rPr lang="en-US" baseline="0" dirty="0" smtClean="0"/>
              <a:t> OV batches, posted to report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44</a:t>
            </a:fld>
            <a:endParaRPr lang="en-US"/>
          </a:p>
        </p:txBody>
      </p:sp>
    </p:spTree>
    <p:extLst>
      <p:ext uri="{BB962C8B-B14F-4D97-AF65-F5344CB8AC3E}">
        <p14:creationId xmlns:p14="http://schemas.microsoft.com/office/powerpoint/2010/main" val="4108744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C97892-C8DF-474A-9386-D42D87D3B97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95742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357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42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53828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77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12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05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49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183356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34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6368B8-D5AB-4C6E-909E-5173B96A4473}"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73824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6368B8-D5AB-4C6E-909E-5173B96A4473}"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7892-C8DF-474A-9386-D42D87D3B97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6368B8-D5AB-4C6E-909E-5173B96A4473}"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8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368B8-D5AB-4C6E-909E-5173B96A4473}"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84953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0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01142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6368B8-D5AB-4C6E-909E-5173B96A4473}" type="datetimeFigureOut">
              <a:rPr lang="en-US" smtClean="0"/>
              <a:t>5/20/2019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97892-C8DF-474A-9386-D42D87D3B97E}" type="slidenum">
              <a:rPr lang="en-US" smtClean="0"/>
              <a:t>‹#›</a:t>
            </a:fld>
            <a:endParaRPr lang="en-US"/>
          </a:p>
        </p:txBody>
      </p:sp>
    </p:spTree>
    <p:extLst>
      <p:ext uri="{BB962C8B-B14F-4D97-AF65-F5344CB8AC3E}">
        <p14:creationId xmlns:p14="http://schemas.microsoft.com/office/powerpoint/2010/main" val="309227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link.nebraska.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as.stateaccounting@nebrask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ebraskalegislature.gov/laws/browse-statutes.php" TargetMode="External"/><Relationship Id="rId2" Type="http://schemas.openxmlformats.org/officeDocument/2006/relationships/hyperlink" Target="http://das.nebraska/accounting" TargetMode="External"/><Relationship Id="rId1" Type="http://schemas.openxmlformats.org/officeDocument/2006/relationships/slideLayout" Target="../slideLayouts/slideLayout2.xml"/><Relationship Id="rId4" Type="http://schemas.openxmlformats.org/officeDocument/2006/relationships/hyperlink" Target="mailto:sheryl.hesseltine@nebraska.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das.nebraska.gov/personnel/user_guides/ewoc/terminateanemploye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mailto:kevin.le@nebraska.gov" TargetMode="External"/><Relationship Id="rId3" Type="http://schemas.openxmlformats.org/officeDocument/2006/relationships/hyperlink" Target="http://das.nebraska/accounting" TargetMode="External"/><Relationship Id="rId7" Type="http://schemas.openxmlformats.org/officeDocument/2006/relationships/hyperlink" Target="mailto:shannon.muffly@nebrask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Andr@nebraska.gov" TargetMode="External"/><Relationship Id="rId5" Type="http://schemas.openxmlformats.org/officeDocument/2006/relationships/hyperlink" Target="mailto:sheryl.hesseltine@nebraska.gov" TargetMode="External"/><Relationship Id="rId4" Type="http://schemas.openxmlformats.org/officeDocument/2006/relationships/hyperlink" Target="http://www.nebraskalegislature.gov/laws/browse-statutes.php"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4039" y="1692442"/>
            <a:ext cx="10515600" cy="1475874"/>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400" i="1" dirty="0" smtClean="0">
                <a:solidFill>
                  <a:srgbClr val="FF0000"/>
                </a:solidFill>
                <a:effectLst>
                  <a:outerShdw blurRad="38100" dist="38100" dir="2700000" algn="tl">
                    <a:srgbClr val="000000">
                      <a:alpha val="43137"/>
                    </a:srgbClr>
                  </a:outerShdw>
                </a:effectLst>
              </a:rPr>
              <a:t>State Accounting</a:t>
            </a:r>
            <a:br>
              <a:rPr lang="en-US" sz="4400" i="1" dirty="0" smtClean="0">
                <a:solidFill>
                  <a:srgbClr val="FF0000"/>
                </a:solidFill>
                <a:effectLst>
                  <a:outerShdw blurRad="38100" dist="38100" dir="2700000" algn="tl">
                    <a:srgbClr val="000000">
                      <a:alpha val="43137"/>
                    </a:srgbClr>
                  </a:outerShdw>
                </a:effectLst>
              </a:rPr>
            </a:br>
            <a:r>
              <a:rPr lang="en-US" sz="4400" i="1" dirty="0" smtClean="0">
                <a:solidFill>
                  <a:srgbClr val="FF0000"/>
                </a:solidFill>
                <a:effectLst>
                  <a:outerShdw blurRad="38100" dist="38100" dir="2700000" algn="tl">
                    <a:srgbClr val="000000">
                      <a:alpha val="43137"/>
                    </a:srgbClr>
                  </a:outerShdw>
                </a:effectLst>
              </a:rPr>
              <a:t>Business User Group (BUG) </a:t>
            </a:r>
            <a:endParaRPr lang="en-US" sz="440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body" idx="1"/>
          </p:nvPr>
        </p:nvSpPr>
        <p:spPr>
          <a:xfrm>
            <a:off x="663409" y="4323347"/>
            <a:ext cx="10515600" cy="1580147"/>
          </a:xfrm>
        </p:spPr>
        <p:txBody>
          <a:bodyPr>
            <a:normAutofit/>
          </a:bodyPr>
          <a:lstStyle/>
          <a:p>
            <a:pPr algn="ctr"/>
            <a:r>
              <a:rPr lang="en-US" sz="1800" dirty="0" smtClean="0">
                <a:solidFill>
                  <a:schemeClr val="accent4">
                    <a:lumMod val="50000"/>
                  </a:schemeClr>
                </a:solidFill>
              </a:rPr>
              <a:t>Thursday, May 23, </a:t>
            </a:r>
            <a:r>
              <a:rPr lang="en-US" sz="1800" dirty="0">
                <a:solidFill>
                  <a:schemeClr val="accent4">
                    <a:lumMod val="50000"/>
                  </a:schemeClr>
                </a:solidFill>
              </a:rPr>
              <a:t>2019</a:t>
            </a:r>
          </a:p>
          <a:p>
            <a:pPr algn="ctr"/>
            <a:r>
              <a:rPr lang="en-US" sz="1800" dirty="0">
                <a:solidFill>
                  <a:schemeClr val="accent4">
                    <a:lumMod val="50000"/>
                  </a:schemeClr>
                </a:solidFill>
              </a:rPr>
              <a:t>9:00 AM – </a:t>
            </a:r>
            <a:r>
              <a:rPr lang="en-US" sz="1800" dirty="0" smtClean="0">
                <a:solidFill>
                  <a:schemeClr val="accent4">
                    <a:lumMod val="50000"/>
                  </a:schemeClr>
                </a:solidFill>
              </a:rPr>
              <a:t>11:00 </a:t>
            </a:r>
            <a:r>
              <a:rPr lang="en-US" sz="1800" dirty="0">
                <a:solidFill>
                  <a:schemeClr val="accent4">
                    <a:lumMod val="50000"/>
                  </a:schemeClr>
                </a:solidFill>
              </a:rPr>
              <a:t>AM</a:t>
            </a:r>
          </a:p>
          <a:p>
            <a:pPr algn="ctr"/>
            <a:r>
              <a:rPr lang="en-US" sz="1800" dirty="0">
                <a:solidFill>
                  <a:schemeClr val="accent4">
                    <a:lumMod val="50000"/>
                  </a:schemeClr>
                </a:solidFill>
              </a:rPr>
              <a:t>1526 K Street basement, Training Room/Development Center</a:t>
            </a:r>
          </a:p>
          <a:p>
            <a:endParaRPr lang="en-US" dirty="0"/>
          </a:p>
        </p:txBody>
      </p:sp>
      <p:pic>
        <p:nvPicPr>
          <p:cNvPr id="4" name="Picture 3"/>
          <p:cNvPicPr>
            <a:picLocks noChangeAspect="1"/>
          </p:cNvPicPr>
          <p:nvPr/>
        </p:nvPicPr>
        <p:blipFill>
          <a:blip r:embed="rId2"/>
          <a:stretch>
            <a:fillRect/>
          </a:stretch>
        </p:blipFill>
        <p:spPr>
          <a:xfrm>
            <a:off x="3818022" y="99846"/>
            <a:ext cx="4860758" cy="1592596"/>
          </a:xfrm>
          <a:prstGeom prst="rect">
            <a:avLst/>
          </a:prstGeom>
          <a:ln w="19050">
            <a:noFill/>
          </a:ln>
        </p:spPr>
      </p:pic>
    </p:spTree>
    <p:extLst>
      <p:ext uri="{BB962C8B-B14F-4D97-AF65-F5344CB8AC3E}">
        <p14:creationId xmlns:p14="http://schemas.microsoft.com/office/powerpoint/2010/main" val="103284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ways to identify prior year obligations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Prior Year Voucher Without PO </a:t>
            </a:r>
            <a:r>
              <a:rPr lang="en-US" sz="2800" u="sng" dirty="0"/>
              <a:t>(P9 transaction)</a:t>
            </a:r>
          </a:p>
          <a:p>
            <a:endParaRPr lang="en-US" sz="2800" u="sng" dirty="0"/>
          </a:p>
          <a:p>
            <a:r>
              <a:rPr lang="en-US" u="sng" dirty="0" smtClean="0"/>
              <a:t>Prior Year Voucher With PO </a:t>
            </a:r>
            <a:r>
              <a:rPr lang="en-US" sz="2800" u="sng" dirty="0"/>
              <a:t>(P9 transaction)</a:t>
            </a:r>
          </a:p>
          <a:p>
            <a:endParaRPr lang="en-US" sz="2800" u="sng" dirty="0"/>
          </a:p>
          <a:p>
            <a:r>
              <a:rPr lang="en-US" u="sng" dirty="0"/>
              <a:t>Manual Encumbrances (J9 transactions in PB ledger)</a:t>
            </a:r>
          </a:p>
          <a:p>
            <a:endParaRPr lang="en-US" u="sng" dirty="0"/>
          </a:p>
          <a:p>
            <a:r>
              <a:rPr lang="en-US" u="sng" dirty="0"/>
              <a:t>Automatic Encumbrances (Open purchase orders at year end)</a:t>
            </a:r>
          </a:p>
        </p:txBody>
      </p:sp>
    </p:spTree>
    <p:extLst>
      <p:ext uri="{BB962C8B-B14F-4D97-AF65-F5344CB8AC3E}">
        <p14:creationId xmlns:p14="http://schemas.microsoft.com/office/powerpoint/2010/main" val="4173708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Prior Year Voucher Processing Menu</a:t>
            </a:r>
            <a:endParaRPr lang="en-US" dirty="0"/>
          </a:p>
        </p:txBody>
      </p:sp>
      <p:sp>
        <p:nvSpPr>
          <p:cNvPr id="3" name="Content Placeholder 2"/>
          <p:cNvSpPr>
            <a:spLocks noGrp="1"/>
          </p:cNvSpPr>
          <p:nvPr>
            <p:ph idx="1"/>
          </p:nvPr>
        </p:nvSpPr>
        <p:spPr/>
        <p:txBody>
          <a:bodyPr>
            <a:normAutofit/>
          </a:bodyPr>
          <a:lstStyle/>
          <a:p>
            <a:r>
              <a:rPr lang="en-US" sz="2800" dirty="0"/>
              <a:t>Use the prior year voucher processing menu throughout the year</a:t>
            </a:r>
          </a:p>
          <a:p>
            <a:pPr lvl="1"/>
            <a:r>
              <a:rPr lang="en-US" sz="1400" dirty="0"/>
              <a:t>Accounts Payable&gt;Prior Year Voucher Processing&gt;PY Voucher Entry</a:t>
            </a:r>
          </a:p>
          <a:p>
            <a:r>
              <a:rPr lang="en-US" sz="2800" dirty="0"/>
              <a:t>This is used to identify all accounts payable where goods or services were received in the prior fiscal year</a:t>
            </a:r>
          </a:p>
          <a:p>
            <a:r>
              <a:rPr lang="en-US" sz="2800" dirty="0"/>
              <a:t>The encumbrance process uses these P9 transactions so agencies do not have to enter them again for encumbrance certification.</a:t>
            </a:r>
            <a:endParaRPr lang="en-US" dirty="0"/>
          </a:p>
        </p:txBody>
      </p:sp>
    </p:spTree>
    <p:extLst>
      <p:ext uri="{BB962C8B-B14F-4D97-AF65-F5344CB8AC3E}">
        <p14:creationId xmlns:p14="http://schemas.microsoft.com/office/powerpoint/2010/main" val="279786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Encumbrances</a:t>
            </a:r>
            <a:endParaRPr lang="en-US" dirty="0"/>
          </a:p>
        </p:txBody>
      </p:sp>
      <p:sp>
        <p:nvSpPr>
          <p:cNvPr id="3" name="Content Placeholder 2"/>
          <p:cNvSpPr>
            <a:spLocks noGrp="1"/>
          </p:cNvSpPr>
          <p:nvPr>
            <p:ph idx="1"/>
          </p:nvPr>
        </p:nvSpPr>
        <p:spPr/>
        <p:txBody>
          <a:bodyPr/>
          <a:lstStyle/>
          <a:p>
            <a:pPr marL="0" indent="0">
              <a:buNone/>
            </a:pPr>
            <a:r>
              <a:rPr lang="en-US" dirty="0" smtClean="0"/>
              <a:t>Can be entered in two different places</a:t>
            </a:r>
          </a:p>
          <a:p>
            <a:pPr marL="0" indent="0">
              <a:buNone/>
            </a:pPr>
            <a:r>
              <a:rPr lang="en-US" dirty="0" smtClean="0"/>
              <a:t>    Budget Menus:</a:t>
            </a:r>
          </a:p>
          <a:p>
            <a:pPr lvl="1"/>
            <a:r>
              <a:rPr lang="en-US" dirty="0"/>
              <a:t>	Budget&gt;Enter/Adjust Manual Encumbrances&gt;Enter/Adjust Manual </a:t>
            </a:r>
            <a:r>
              <a:rPr lang="en-US" dirty="0" smtClean="0"/>
              <a:t>Encumbrances</a:t>
            </a:r>
          </a:p>
          <a:p>
            <a:pPr marL="285750" lvl="1" indent="0">
              <a:buNone/>
            </a:pPr>
            <a:r>
              <a:rPr lang="en-US" sz="2400" dirty="0" smtClean="0"/>
              <a:t>Accounting Menus:</a:t>
            </a:r>
          </a:p>
          <a:p>
            <a:pPr lvl="1"/>
            <a:r>
              <a:rPr lang="en-US" dirty="0" smtClean="0"/>
              <a:t>Accounting&gt;Manage </a:t>
            </a:r>
            <a:r>
              <a:rPr lang="en-US" dirty="0"/>
              <a:t>Journal Entry&gt;Enter Manual Journal Entries&gt;Journal Entries with Debit/Credit Format</a:t>
            </a:r>
          </a:p>
        </p:txBody>
      </p:sp>
    </p:spTree>
    <p:extLst>
      <p:ext uri="{BB962C8B-B14F-4D97-AF65-F5344CB8AC3E}">
        <p14:creationId xmlns:p14="http://schemas.microsoft.com/office/powerpoint/2010/main" val="378875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sz="1800" dirty="0"/>
          </a:p>
        </p:txBody>
      </p:sp>
      <p:pic>
        <p:nvPicPr>
          <p:cNvPr id="1029" name="Picture 5"/>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212" t="20755" r="16835" b="21305"/>
          <a:stretch/>
        </p:blipFill>
        <p:spPr bwMode="auto">
          <a:xfrm>
            <a:off x="5257800" y="723900"/>
            <a:ext cx="6063786" cy="5353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half" idx="2"/>
          </p:nvPr>
        </p:nvSpPr>
        <p:spPr>
          <a:xfrm>
            <a:off x="1295399" y="3253314"/>
            <a:ext cx="4330960" cy="1828800"/>
          </a:xfrm>
        </p:spPr>
        <p:txBody>
          <a:bodyPr>
            <a:normAutofit/>
          </a:bodyPr>
          <a:lstStyle/>
          <a:p>
            <a:pPr marL="285750" indent="-285750" algn="l">
              <a:buFont typeface="Arial" panose="020B0604020202020204" pitchFamily="34" charset="0"/>
              <a:buChar char="•"/>
            </a:pPr>
            <a:r>
              <a:rPr lang="en-US" dirty="0" smtClean="0"/>
              <a:t>Enter J9 in the Doc Type/No/</a:t>
            </a:r>
            <a:r>
              <a:rPr lang="en-US" dirty="0" err="1" smtClean="0"/>
              <a:t>Fd</a:t>
            </a:r>
            <a:r>
              <a:rPr lang="en-US" dirty="0" smtClean="0"/>
              <a:t> field</a:t>
            </a:r>
          </a:p>
          <a:p>
            <a:pPr marL="285750" indent="-285750" algn="l">
              <a:buFont typeface="Arial" panose="020B0604020202020204" pitchFamily="34" charset="0"/>
              <a:buChar char="•"/>
            </a:pPr>
            <a:r>
              <a:rPr lang="en-US" dirty="0" smtClean="0"/>
              <a:t>The </a:t>
            </a:r>
            <a:r>
              <a:rPr lang="en-US" dirty="0"/>
              <a:t>Ledger Type field defaults to PB</a:t>
            </a:r>
          </a:p>
        </p:txBody>
      </p:sp>
    </p:spTree>
    <p:extLst>
      <p:ext uri="{BB962C8B-B14F-4D97-AF65-F5344CB8AC3E}">
        <p14:creationId xmlns:p14="http://schemas.microsoft.com/office/powerpoint/2010/main" val="928287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800" dirty="0"/>
          </a:p>
        </p:txBody>
      </p:sp>
      <p:pic>
        <p:nvPicPr>
          <p:cNvPr id="2051" name="Picture 3"/>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547" t="19994" r="3971" b="24052"/>
          <a:stretch/>
        </p:blipFill>
        <p:spPr bwMode="auto">
          <a:xfrm>
            <a:off x="5314950" y="758399"/>
            <a:ext cx="6067424" cy="528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1295399" y="3262839"/>
            <a:ext cx="4778830" cy="1828800"/>
          </a:xfrm>
        </p:spPr>
        <p:txBody>
          <a:bodyPr>
            <a:normAutofit/>
          </a:bodyPr>
          <a:lstStyle/>
          <a:p>
            <a:pPr marL="285750" indent="-285750" algn="l">
              <a:buFont typeface="Arial" panose="020B0604020202020204" pitchFamily="34" charset="0"/>
              <a:buChar char="•"/>
            </a:pPr>
            <a:r>
              <a:rPr lang="en-US" dirty="0" smtClean="0"/>
              <a:t>Enter J9 in the Doc Type/No/</a:t>
            </a:r>
            <a:r>
              <a:rPr lang="en-US" dirty="0" err="1" smtClean="0"/>
              <a:t>Fd</a:t>
            </a:r>
            <a:r>
              <a:rPr lang="en-US" dirty="0" smtClean="0"/>
              <a:t> field</a:t>
            </a:r>
          </a:p>
          <a:p>
            <a:pPr marL="285750" indent="-285750" algn="l">
              <a:buFont typeface="Arial" panose="020B0604020202020204" pitchFamily="34" charset="0"/>
              <a:buChar char="•"/>
            </a:pPr>
            <a:r>
              <a:rPr lang="en-US" dirty="0" smtClean="0"/>
              <a:t>Change </a:t>
            </a:r>
            <a:r>
              <a:rPr lang="en-US" dirty="0"/>
              <a:t>the Ledger Type from AA to PB</a:t>
            </a:r>
          </a:p>
        </p:txBody>
      </p:sp>
    </p:spTree>
    <p:extLst>
      <p:ext uri="{BB962C8B-B14F-4D97-AF65-F5344CB8AC3E}">
        <p14:creationId xmlns:p14="http://schemas.microsoft.com/office/powerpoint/2010/main" val="146867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Manual Encumbrance Steps</a:t>
            </a:r>
            <a:endParaRPr lang="en-US" dirty="0"/>
          </a:p>
        </p:txBody>
      </p:sp>
      <p:sp>
        <p:nvSpPr>
          <p:cNvPr id="6" name="Content Placeholder 5"/>
          <p:cNvSpPr>
            <a:spLocks noGrp="1"/>
          </p:cNvSpPr>
          <p:nvPr>
            <p:ph idx="1"/>
          </p:nvPr>
        </p:nvSpPr>
        <p:spPr/>
        <p:txBody>
          <a:bodyPr>
            <a:normAutofit lnSpcReduction="10000"/>
          </a:bodyPr>
          <a:lstStyle/>
          <a:p>
            <a:r>
              <a:rPr lang="en-US" dirty="0" smtClean="0"/>
              <a:t>Use Doc Type J9</a:t>
            </a:r>
          </a:p>
          <a:p>
            <a:r>
              <a:rPr lang="en-US" dirty="0" smtClean="0"/>
              <a:t>G/L Date must be today’s date</a:t>
            </a:r>
          </a:p>
          <a:p>
            <a:r>
              <a:rPr lang="en-US" dirty="0" smtClean="0"/>
              <a:t>Provide explanation: such as ‘To encumber prior year’</a:t>
            </a:r>
          </a:p>
          <a:p>
            <a:r>
              <a:rPr lang="en-US" dirty="0" smtClean="0"/>
              <a:t>Use Ledger Type PB</a:t>
            </a:r>
          </a:p>
          <a:p>
            <a:pPr marL="0" indent="0">
              <a:buNone/>
            </a:pPr>
            <a:endParaRPr lang="en-US" dirty="0"/>
          </a:p>
          <a:p>
            <a:pPr marL="0" indent="0" algn="ctr">
              <a:buNone/>
            </a:pPr>
            <a:r>
              <a:rPr lang="en-US" dirty="0"/>
              <a:t> </a:t>
            </a:r>
            <a:r>
              <a:rPr lang="en-US" dirty="0" smtClean="0"/>
              <a:t>Transaction must be </a:t>
            </a:r>
            <a:r>
              <a:rPr lang="en-US" b="1" u="sng" dirty="0"/>
              <a:t>APPROVED, PREAUDITED AND POSTED</a:t>
            </a:r>
            <a:r>
              <a:rPr lang="en-US" dirty="0" smtClean="0"/>
              <a:t> in the month created</a:t>
            </a:r>
            <a:endParaRPr lang="en-US" dirty="0"/>
          </a:p>
        </p:txBody>
      </p:sp>
    </p:spTree>
    <p:extLst>
      <p:ext uri="{BB962C8B-B14F-4D97-AF65-F5344CB8AC3E}">
        <p14:creationId xmlns:p14="http://schemas.microsoft.com/office/powerpoint/2010/main" val="3307792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Liquidating a Manual Encumbrance</a:t>
            </a:r>
            <a:endParaRPr lang="en-US" dirty="0"/>
          </a:p>
        </p:txBody>
      </p:sp>
      <p:sp>
        <p:nvSpPr>
          <p:cNvPr id="3" name="Content Placeholder 2"/>
          <p:cNvSpPr>
            <a:spLocks noGrp="1"/>
          </p:cNvSpPr>
          <p:nvPr>
            <p:ph idx="1"/>
          </p:nvPr>
        </p:nvSpPr>
        <p:spPr/>
        <p:txBody>
          <a:bodyPr>
            <a:normAutofit lnSpcReduction="10000"/>
          </a:bodyPr>
          <a:lstStyle/>
          <a:p>
            <a:r>
              <a:rPr lang="en-US" dirty="0" smtClean="0"/>
              <a:t>E1 Training Guides</a:t>
            </a:r>
          </a:p>
          <a:p>
            <a:pPr lvl="1"/>
            <a:r>
              <a:rPr lang="en-US" dirty="0" smtClean="0">
                <a:hlinkClick r:id="rId2"/>
              </a:rPr>
              <a:t>http://link.nebraska.gov</a:t>
            </a:r>
            <a:endParaRPr lang="en-US" dirty="0" smtClean="0"/>
          </a:p>
          <a:p>
            <a:pPr lvl="1"/>
            <a:r>
              <a:rPr lang="en-US" dirty="0" smtClean="0"/>
              <a:t>User Guides in Help section at bottom of page</a:t>
            </a:r>
          </a:p>
          <a:p>
            <a:pPr lvl="1"/>
            <a:r>
              <a:rPr lang="en-US" dirty="0" smtClean="0"/>
              <a:t>Payroll and Financial Center</a:t>
            </a:r>
          </a:p>
          <a:p>
            <a:pPr lvl="1"/>
            <a:r>
              <a:rPr lang="en-US" dirty="0" smtClean="0"/>
              <a:t>Budgeting</a:t>
            </a:r>
          </a:p>
          <a:p>
            <a:pPr lvl="1"/>
            <a:r>
              <a:rPr lang="en-US" dirty="0" smtClean="0"/>
              <a:t>Lesson 1: Working with Transactions</a:t>
            </a:r>
          </a:p>
          <a:p>
            <a:r>
              <a:rPr lang="en-US" dirty="0" smtClean="0"/>
              <a:t>Use the void journal entry process.  Make sure to use a current G/L Date, and approve and post the batch right away</a:t>
            </a:r>
            <a:endParaRPr lang="en-US" dirty="0"/>
          </a:p>
        </p:txBody>
      </p:sp>
    </p:spTree>
    <p:extLst>
      <p:ext uri="{BB962C8B-B14F-4D97-AF65-F5344CB8AC3E}">
        <p14:creationId xmlns:p14="http://schemas.microsoft.com/office/powerpoint/2010/main" val="2397062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Encumbrances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Manual encumbrances affect the current authority</a:t>
            </a:r>
          </a:p>
          <a:p>
            <a:endParaRPr lang="en-US" dirty="0"/>
          </a:p>
          <a:p>
            <a:r>
              <a:rPr lang="en-US" dirty="0" smtClean="0"/>
              <a:t>State Accounting will prepare and enter the payroll encumbrances this year </a:t>
            </a:r>
          </a:p>
          <a:p>
            <a:endParaRPr lang="en-US" dirty="0"/>
          </a:p>
          <a:p>
            <a:r>
              <a:rPr lang="en-US" dirty="0" smtClean="0"/>
              <a:t>Entry will be based on 100% of July 3rd payroll and 50% of the July 17th payroll</a:t>
            </a:r>
          </a:p>
          <a:p>
            <a:endParaRPr lang="en-US" dirty="0"/>
          </a:p>
          <a:p>
            <a:r>
              <a:rPr lang="en-US" dirty="0" smtClean="0"/>
              <a:t>Will not include Health, Life and AD&amp;D insurances</a:t>
            </a:r>
          </a:p>
          <a:p>
            <a:endParaRPr lang="en-US" dirty="0"/>
          </a:p>
          <a:p>
            <a:r>
              <a:rPr lang="en-US" dirty="0" smtClean="0"/>
              <a:t>Encumbrance entry will be done after July 17th payroll has posted</a:t>
            </a:r>
          </a:p>
          <a:p>
            <a:endParaRPr lang="en-US" dirty="0" smtClean="0"/>
          </a:p>
          <a:p>
            <a:pPr algn="ctr"/>
            <a:r>
              <a:rPr lang="en-US" dirty="0" smtClean="0"/>
              <a:t>You will see them on your allotment status and budget status reports until they are liquidated </a:t>
            </a:r>
            <a:r>
              <a:rPr lang="en-US" dirty="0"/>
              <a:t>after the certification process</a:t>
            </a:r>
          </a:p>
          <a:p>
            <a:pPr marL="0" indent="0">
              <a:buNone/>
            </a:pPr>
            <a:endParaRPr lang="en-US" dirty="0"/>
          </a:p>
        </p:txBody>
      </p:sp>
    </p:spTree>
    <p:extLst>
      <p:ext uri="{BB962C8B-B14F-4D97-AF65-F5344CB8AC3E}">
        <p14:creationId xmlns:p14="http://schemas.microsoft.com/office/powerpoint/2010/main" val="117158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Encumbrances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Manual encumbrances can be used to offset other encumbrances</a:t>
            </a:r>
          </a:p>
          <a:p>
            <a:r>
              <a:rPr lang="en-US" sz="1800" dirty="0"/>
              <a:t>If a purchase order for June 30 has the incorrect amount or should not have been open at June 30, a negative manual encumbrance (credit amount) can be used to offset the encumbrance</a:t>
            </a:r>
          </a:p>
          <a:p>
            <a:endParaRPr lang="en-US" sz="1800" dirty="0"/>
          </a:p>
          <a:p>
            <a:r>
              <a:rPr lang="en-US" sz="1800" dirty="0"/>
              <a:t>If a document is incorrectly created as a prior year obligation (P9), a negative manual encumbrance (credit amount) can be used to offset the encumbrance (a negative manual encumbrance will show on your current allotment status report as a negative amount)</a:t>
            </a:r>
          </a:p>
          <a:p>
            <a:endParaRPr lang="en-US" sz="1800" dirty="0"/>
          </a:p>
          <a:p>
            <a:r>
              <a:rPr lang="en-US" sz="1800" dirty="0"/>
              <a:t>If a document is incorrectly created as a current year obligation (PV), a manual encumbrance (debit amount) can be used to create the encumbrance</a:t>
            </a:r>
          </a:p>
          <a:p>
            <a:endParaRPr lang="en-US" dirty="0"/>
          </a:p>
        </p:txBody>
      </p:sp>
    </p:spTree>
    <p:extLst>
      <p:ext uri="{BB962C8B-B14F-4D97-AF65-F5344CB8AC3E}">
        <p14:creationId xmlns:p14="http://schemas.microsoft.com/office/powerpoint/2010/main" val="581890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Encumbrances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Purchase Orders that were open at June 30</a:t>
            </a:r>
          </a:p>
          <a:p>
            <a:endParaRPr lang="en-US" dirty="0"/>
          </a:p>
          <a:p>
            <a:r>
              <a:rPr lang="en-US" dirty="0" smtClean="0"/>
              <a:t>State Accounting takes a “snapshot” of all open purchase orders at June 30 and records that information in the PC ledger</a:t>
            </a:r>
          </a:p>
          <a:p>
            <a:pPr marL="0" indent="0">
              <a:buNone/>
            </a:pPr>
            <a:endParaRPr lang="en-US" dirty="0"/>
          </a:p>
        </p:txBody>
      </p:sp>
    </p:spTree>
    <p:extLst>
      <p:ext uri="{BB962C8B-B14F-4D97-AF65-F5344CB8AC3E}">
        <p14:creationId xmlns:p14="http://schemas.microsoft.com/office/powerpoint/2010/main" val="2932092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sz="1700" b="1" dirty="0" smtClean="0"/>
              <a:t>Announcements</a:t>
            </a:r>
            <a:endParaRPr lang="en-US" sz="1700" dirty="0"/>
          </a:p>
          <a:p>
            <a:pPr lvl="1"/>
            <a:r>
              <a:rPr lang="en-US" sz="1300" b="1" dirty="0"/>
              <a:t>General Announcements</a:t>
            </a:r>
            <a:endParaRPr lang="en-US" sz="1300" dirty="0"/>
          </a:p>
          <a:p>
            <a:pPr lvl="1"/>
            <a:r>
              <a:rPr lang="en-US" sz="1300" b="1" dirty="0"/>
              <a:t>Use </a:t>
            </a:r>
            <a:r>
              <a:rPr lang="en-US" sz="1300" b="1" dirty="0" err="1"/>
              <a:t>AS.State</a:t>
            </a:r>
            <a:r>
              <a:rPr lang="en-US" sz="1300" b="1" dirty="0"/>
              <a:t> Accounting email for requests, do not send to individual email</a:t>
            </a:r>
            <a:endParaRPr lang="en-US" sz="1300" dirty="0"/>
          </a:p>
          <a:p>
            <a:pPr lvl="1"/>
            <a:r>
              <a:rPr lang="en-US" sz="1300" b="1" dirty="0"/>
              <a:t>Deactivation of user IDs upon employee </a:t>
            </a:r>
            <a:r>
              <a:rPr lang="en-US" sz="1300" b="1" dirty="0" smtClean="0"/>
              <a:t>termination</a:t>
            </a:r>
            <a:endParaRPr lang="en-US" sz="1300" dirty="0"/>
          </a:p>
          <a:p>
            <a:r>
              <a:rPr lang="en-US" sz="1700" b="1" dirty="0"/>
              <a:t>Presentations</a:t>
            </a:r>
            <a:endParaRPr lang="en-US" sz="1700" dirty="0"/>
          </a:p>
          <a:p>
            <a:pPr lvl="1"/>
            <a:r>
              <a:rPr lang="en-US" sz="1300" b="1" dirty="0"/>
              <a:t>State Accounting website/Training Guides/Accounting Manual</a:t>
            </a:r>
            <a:endParaRPr lang="en-US" sz="1300" dirty="0"/>
          </a:p>
          <a:p>
            <a:pPr lvl="1"/>
            <a:r>
              <a:rPr lang="en-US" sz="1300" b="1" dirty="0" smtClean="0"/>
              <a:t>Encumbrance/Carryover Process</a:t>
            </a:r>
            <a:endParaRPr lang="en-US" sz="1300" dirty="0"/>
          </a:p>
          <a:p>
            <a:pPr lvl="1"/>
            <a:r>
              <a:rPr lang="en-US" sz="1300" b="1" dirty="0" smtClean="0"/>
              <a:t>SEFA (Schedule of Expenditures of Federal Awards)</a:t>
            </a:r>
            <a:endParaRPr lang="en-US" sz="1300" dirty="0"/>
          </a:p>
          <a:p>
            <a:pPr lvl="1"/>
            <a:r>
              <a:rPr lang="en-US" sz="1300" b="1" dirty="0" smtClean="0"/>
              <a:t>Purchase Order Cleanup</a:t>
            </a:r>
            <a:endParaRPr lang="en-US" sz="1300" dirty="0"/>
          </a:p>
          <a:p>
            <a:pPr lvl="1"/>
            <a:r>
              <a:rPr lang="en-US" sz="1300" b="1" dirty="0" smtClean="0"/>
              <a:t>Fixed Assets</a:t>
            </a:r>
            <a:endParaRPr lang="en-US" sz="1300" dirty="0"/>
          </a:p>
          <a:p>
            <a:pPr lvl="1"/>
            <a:r>
              <a:rPr lang="en-US" sz="1300" b="1" dirty="0" smtClean="0"/>
              <a:t>Fiscal Year End Schedules</a:t>
            </a:r>
            <a:endParaRPr lang="en-US" sz="1300" dirty="0"/>
          </a:p>
          <a:p>
            <a:pPr lvl="1"/>
            <a:r>
              <a:rPr lang="en-US" sz="1300" b="1" dirty="0" smtClean="0"/>
              <a:t>Financial Reporting Package/Accruals Reports</a:t>
            </a:r>
            <a:endParaRPr lang="en-US" sz="1300" dirty="0"/>
          </a:p>
          <a:p>
            <a:endParaRPr lang="en-US" dirty="0"/>
          </a:p>
        </p:txBody>
      </p:sp>
    </p:spTree>
    <p:extLst>
      <p:ext uri="{BB962C8B-B14F-4D97-AF65-F5344CB8AC3E}">
        <p14:creationId xmlns:p14="http://schemas.microsoft.com/office/powerpoint/2010/main" val="1722695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Encumbrances</a:t>
            </a:r>
            <a:endParaRPr lang="en-US" dirty="0"/>
          </a:p>
        </p:txBody>
      </p:sp>
      <p:sp>
        <p:nvSpPr>
          <p:cNvPr id="3" name="Content Placeholder 2"/>
          <p:cNvSpPr>
            <a:spLocks noGrp="1"/>
          </p:cNvSpPr>
          <p:nvPr>
            <p:ph idx="1"/>
          </p:nvPr>
        </p:nvSpPr>
        <p:spPr/>
        <p:txBody>
          <a:bodyPr>
            <a:normAutofit/>
          </a:bodyPr>
          <a:lstStyle/>
          <a:p>
            <a:r>
              <a:rPr lang="en-US" dirty="0" smtClean="0"/>
              <a:t>It is very important that agencies complete a review of Open Purchase Orders before June 25 to ensure all orders are valid</a:t>
            </a:r>
          </a:p>
          <a:p>
            <a:r>
              <a:rPr lang="en-US" dirty="0" smtClean="0"/>
              <a:t>These will be rolled over into July 1, 2019</a:t>
            </a:r>
          </a:p>
          <a:p>
            <a:r>
              <a:rPr lang="en-US" dirty="0" smtClean="0"/>
              <a:t>If there is a problem, contact State Accounting by email at </a:t>
            </a:r>
            <a:r>
              <a:rPr lang="en-US" dirty="0" smtClean="0">
                <a:hlinkClick r:id="rId2"/>
              </a:rPr>
              <a:t>as.stateaccounting@nebraska.gov</a:t>
            </a:r>
            <a:r>
              <a:rPr lang="en-US" dirty="0" smtClean="0"/>
              <a:t> with a subject line of PO followed by the purchase order number, order type and line number</a:t>
            </a:r>
            <a:endParaRPr lang="en-US" dirty="0"/>
          </a:p>
        </p:txBody>
      </p:sp>
    </p:spTree>
    <p:extLst>
      <p:ext uri="{BB962C8B-B14F-4D97-AF65-F5344CB8AC3E}">
        <p14:creationId xmlns:p14="http://schemas.microsoft.com/office/powerpoint/2010/main" val="22572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Encumbrance Detail Report</a:t>
            </a:r>
            <a:endParaRPr lang="en-US" dirty="0"/>
          </a:p>
        </p:txBody>
      </p:sp>
      <p:sp>
        <p:nvSpPr>
          <p:cNvPr id="3" name="Content Placeholder 2"/>
          <p:cNvSpPr>
            <a:spLocks noGrp="1"/>
          </p:cNvSpPr>
          <p:nvPr>
            <p:ph idx="1"/>
          </p:nvPr>
        </p:nvSpPr>
        <p:spPr/>
        <p:txBody>
          <a:bodyPr>
            <a:normAutofit/>
          </a:bodyPr>
          <a:lstStyle/>
          <a:p>
            <a:r>
              <a:rPr lang="en-US" dirty="0" smtClean="0"/>
              <a:t>As you are entering manual encumbrances, you can use this report to ensure that your encumbrances are recorded correctly</a:t>
            </a:r>
          </a:p>
          <a:p>
            <a:pPr marL="0" indent="0">
              <a:buNone/>
            </a:pPr>
            <a:endParaRPr lang="en-US" dirty="0"/>
          </a:p>
          <a:p>
            <a:r>
              <a:rPr lang="en-US" dirty="0" smtClean="0"/>
              <a:t>Available from two menus in E1:</a:t>
            </a:r>
          </a:p>
          <a:p>
            <a:pPr lvl="1"/>
            <a:r>
              <a:rPr lang="en-US" dirty="0" smtClean="0"/>
              <a:t>Accounting&gt;Inquiries &amp; Reports&gt;Budget Reports&gt;Other Budget Reports</a:t>
            </a:r>
          </a:p>
          <a:p>
            <a:pPr lvl="1"/>
            <a:r>
              <a:rPr lang="en-US" dirty="0" smtClean="0"/>
              <a:t>Budget&gt;Inquiries &amp; Reports&gt;Budget Reports&gt;Other Budget Reports</a:t>
            </a:r>
            <a:endParaRPr lang="en-US" dirty="0"/>
          </a:p>
        </p:txBody>
      </p:sp>
    </p:spTree>
    <p:extLst>
      <p:ext uri="{BB962C8B-B14F-4D97-AF65-F5344CB8AC3E}">
        <p14:creationId xmlns:p14="http://schemas.microsoft.com/office/powerpoint/2010/main" val="15304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400" dirty="0"/>
              <a:t/>
            </a:r>
            <a:br>
              <a:rPr lang="en-US" sz="1400" dirty="0"/>
            </a:br>
            <a:endParaRPr lang="en-US" sz="1400" dirty="0"/>
          </a:p>
        </p:txBody>
      </p:sp>
      <p:pic>
        <p:nvPicPr>
          <p:cNvPr id="3074"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762" t="20286" r="16761" b="23669"/>
          <a:stretch/>
        </p:blipFill>
        <p:spPr bwMode="auto">
          <a:xfrm>
            <a:off x="5353050" y="845237"/>
            <a:ext cx="5960553" cy="518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half" idx="2"/>
          </p:nvPr>
        </p:nvSpPr>
        <p:spPr>
          <a:xfrm>
            <a:off x="1084690" y="2247900"/>
            <a:ext cx="4392185" cy="2743200"/>
          </a:xfrm>
        </p:spPr>
        <p:txBody>
          <a:bodyPr>
            <a:normAutofit/>
          </a:bodyPr>
          <a:lstStyle/>
          <a:p>
            <a:pPr marL="285750" indent="-285750">
              <a:buFont typeface="Arial" panose="020B0604020202020204" pitchFamily="34" charset="0"/>
              <a:buChar char="•"/>
            </a:pPr>
            <a:endParaRPr lang="en-US" sz="1300" dirty="0" smtClean="0"/>
          </a:p>
          <a:p>
            <a:pPr marL="171450" indent="-171450" algn="l">
              <a:buFont typeface="Arial" panose="020B0604020202020204" pitchFamily="34" charset="0"/>
              <a:buChar char="•"/>
            </a:pPr>
            <a:r>
              <a:rPr lang="en-US" sz="1900" dirty="0" smtClean="0"/>
              <a:t>Century</a:t>
            </a:r>
            <a:r>
              <a:rPr lang="en-US" sz="1900" dirty="0"/>
              <a:t>:  no </a:t>
            </a:r>
            <a:r>
              <a:rPr lang="en-US" sz="1900" dirty="0" smtClean="0"/>
              <a:t>changes</a:t>
            </a:r>
          </a:p>
          <a:p>
            <a:pPr marL="171450" indent="-171450" algn="l">
              <a:buFont typeface="Arial" panose="020B0604020202020204" pitchFamily="34" charset="0"/>
              <a:buChar char="•"/>
            </a:pPr>
            <a:r>
              <a:rPr lang="en-US" sz="1900" dirty="0" smtClean="0"/>
              <a:t>Ending </a:t>
            </a:r>
            <a:r>
              <a:rPr lang="en-US" sz="1900" dirty="0"/>
              <a:t>Fiscal Year:  the year just completed (2018)</a:t>
            </a:r>
          </a:p>
          <a:p>
            <a:pPr marL="174625" indent="-174625" algn="l">
              <a:buFont typeface="Arial" panose="020B0604020202020204" pitchFamily="34" charset="0"/>
              <a:buChar char="•"/>
            </a:pPr>
            <a:r>
              <a:rPr lang="en-US" sz="1900" dirty="0" smtClean="0"/>
              <a:t>Last </a:t>
            </a:r>
            <a:r>
              <a:rPr lang="en-US" sz="1900" dirty="0"/>
              <a:t>transaction date:  usually the last date of the month you are reviewing</a:t>
            </a:r>
          </a:p>
          <a:p>
            <a:pPr marL="174625" indent="-174625" algn="l">
              <a:buFont typeface="Arial" panose="020B0604020202020204" pitchFamily="34" charset="0"/>
              <a:buChar char="•"/>
            </a:pPr>
            <a:r>
              <a:rPr lang="en-US" sz="1900" dirty="0" smtClean="0"/>
              <a:t>Put </a:t>
            </a:r>
            <a:r>
              <a:rPr lang="en-US" sz="1900" dirty="0"/>
              <a:t>in your Agency number </a:t>
            </a:r>
          </a:p>
        </p:txBody>
      </p:sp>
    </p:spTree>
    <p:extLst>
      <p:ext uri="{BB962C8B-B14F-4D97-AF65-F5344CB8AC3E}">
        <p14:creationId xmlns:p14="http://schemas.microsoft.com/office/powerpoint/2010/main" val="422900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16638" t="12722" r="19290" b="36046"/>
          <a:stretch/>
        </p:blipFill>
        <p:spPr bwMode="auto">
          <a:xfrm>
            <a:off x="809625" y="714375"/>
            <a:ext cx="10506074" cy="54101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461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3367" t="6800" r="3365" b="21796"/>
          <a:stretch/>
        </p:blipFill>
        <p:spPr bwMode="auto">
          <a:xfrm>
            <a:off x="866775" y="781049"/>
            <a:ext cx="10448925" cy="53244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017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Biennial Carryover Report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This will be run according to Fiscal Year End Closing Schedule</a:t>
            </a:r>
          </a:p>
          <a:p>
            <a:r>
              <a:rPr lang="en-US" sz="2800" dirty="0"/>
              <a:t>As of 8/1/2019 – agency review for corrections</a:t>
            </a:r>
          </a:p>
          <a:p>
            <a:r>
              <a:rPr lang="en-US" sz="2800" dirty="0"/>
              <a:t>As of 8/15/2019 – agency review for corrections</a:t>
            </a:r>
          </a:p>
          <a:p>
            <a:r>
              <a:rPr lang="en-US" sz="2800" dirty="0"/>
              <a:t>As of 9/3/2019 – this will be the Certified copy, director signature, submit by Sept 16, 2019</a:t>
            </a:r>
          </a:p>
          <a:p>
            <a:endParaRPr lang="en-US" sz="2800" dirty="0"/>
          </a:p>
          <a:p>
            <a:r>
              <a:rPr lang="en-US" sz="2800" dirty="0"/>
              <a:t>Totals should match Encumbrance detail report and should be only valid encumbrances</a:t>
            </a:r>
          </a:p>
          <a:p>
            <a:endParaRPr lang="en-US" sz="2800" dirty="0"/>
          </a:p>
        </p:txBody>
      </p:sp>
    </p:spTree>
    <p:extLst>
      <p:ext uri="{BB962C8B-B14F-4D97-AF65-F5344CB8AC3E}">
        <p14:creationId xmlns:p14="http://schemas.microsoft.com/office/powerpoint/2010/main" val="4045077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http://das.nebraska/accounting</a:t>
            </a:r>
            <a:endParaRPr lang="en-US" dirty="0" smtClean="0"/>
          </a:p>
          <a:p>
            <a:pPr lvl="1"/>
            <a:r>
              <a:rPr lang="en-US" dirty="0" smtClean="0"/>
              <a:t>Administrator’s Correspondence; closing schedule</a:t>
            </a:r>
          </a:p>
          <a:p>
            <a:pPr lvl="1"/>
            <a:r>
              <a:rPr lang="en-US" dirty="0" smtClean="0"/>
              <a:t>Accounting Policies; state accounting manual (section 11, encumbrance policy)</a:t>
            </a:r>
          </a:p>
          <a:p>
            <a:pPr lvl="1"/>
            <a:endParaRPr lang="en-US" dirty="0" smtClean="0">
              <a:hlinkClick r:id=""/>
            </a:endParaRPr>
          </a:p>
          <a:p>
            <a:r>
              <a:rPr lang="en-US" dirty="0" smtClean="0">
                <a:hlinkClick r:id=""/>
              </a:rPr>
              <a:t>http</a:t>
            </a:r>
            <a:r>
              <a:rPr lang="en-US" dirty="0">
                <a:hlinkClick r:id="rId3"/>
              </a:rPr>
              <a:t>://</a:t>
            </a:r>
            <a:r>
              <a:rPr lang="en-US" dirty="0" smtClean="0">
                <a:hlinkClick r:id="rId3"/>
              </a:rPr>
              <a:t>www.nebraskalegislature.gov/laws/browse-statutes.php</a:t>
            </a:r>
            <a:r>
              <a:rPr lang="en-US" dirty="0" smtClean="0"/>
              <a:t> ; statutes 81-138.01 – 81-138.04</a:t>
            </a:r>
          </a:p>
          <a:p>
            <a:endParaRPr lang="en-US" dirty="0"/>
          </a:p>
          <a:p>
            <a:r>
              <a:rPr lang="en-US" smtClean="0"/>
              <a:t>Sheryl </a:t>
            </a:r>
            <a:r>
              <a:rPr lang="en-US" dirty="0" smtClean="0"/>
              <a:t>Hesseltine</a:t>
            </a:r>
          </a:p>
          <a:p>
            <a:pPr lvl="1"/>
            <a:r>
              <a:rPr lang="en-US" dirty="0" smtClean="0">
                <a:hlinkClick r:id="rId4"/>
              </a:rPr>
              <a:t>sheryl.hesseltine@nebraska.gov</a:t>
            </a:r>
            <a:endParaRPr lang="en-US" dirty="0" smtClean="0"/>
          </a:p>
          <a:p>
            <a:pPr lvl="1"/>
            <a:r>
              <a:rPr lang="en-US" dirty="0" smtClean="0"/>
              <a:t>402-471-0610</a:t>
            </a:r>
            <a:endParaRPr lang="en-US" dirty="0"/>
          </a:p>
        </p:txBody>
      </p:sp>
    </p:spTree>
    <p:extLst>
      <p:ext uri="{BB962C8B-B14F-4D97-AF65-F5344CB8AC3E}">
        <p14:creationId xmlns:p14="http://schemas.microsoft.com/office/powerpoint/2010/main" val="2967549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000" dirty="0" smtClean="0"/>
              <a:t>Schedule of Expenditures of Federal Awards (SEFA)</a:t>
            </a:r>
            <a:endParaRPr lang="en-US" sz="4000" dirty="0"/>
          </a:p>
        </p:txBody>
      </p:sp>
      <p:sp>
        <p:nvSpPr>
          <p:cNvPr id="3" name="Subtitle 2"/>
          <p:cNvSpPr>
            <a:spLocks noGrp="1"/>
          </p:cNvSpPr>
          <p:nvPr>
            <p:ph type="subTitle" idx="1"/>
          </p:nvPr>
        </p:nvSpPr>
        <p:spPr/>
        <p:txBody>
          <a:bodyPr>
            <a:normAutofit/>
          </a:bodyPr>
          <a:lstStyle/>
          <a:p>
            <a:r>
              <a:rPr lang="en-US" sz="2400" dirty="0" smtClean="0"/>
              <a:t>Sheryl </a:t>
            </a:r>
            <a:r>
              <a:rPr lang="en-US" sz="2400" dirty="0"/>
              <a:t>Hesseltine</a:t>
            </a:r>
          </a:p>
        </p:txBody>
      </p:sp>
    </p:spTree>
    <p:extLst>
      <p:ext uri="{BB962C8B-B14F-4D97-AF65-F5344CB8AC3E}">
        <p14:creationId xmlns:p14="http://schemas.microsoft.com/office/powerpoint/2010/main" val="2968801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SEFA</a:t>
            </a:r>
            <a:endParaRPr lang="en-US" dirty="0"/>
          </a:p>
        </p:txBody>
      </p:sp>
      <p:sp>
        <p:nvSpPr>
          <p:cNvPr id="3" name="Content Placeholder 2"/>
          <p:cNvSpPr>
            <a:spLocks noGrp="1"/>
          </p:cNvSpPr>
          <p:nvPr>
            <p:ph idx="1"/>
          </p:nvPr>
        </p:nvSpPr>
        <p:spPr/>
        <p:txBody>
          <a:bodyPr/>
          <a:lstStyle/>
          <a:p>
            <a:r>
              <a:rPr lang="en-US" dirty="0" smtClean="0"/>
              <a:t>Agencies that receive Federal funds will get an email from State Accounting to verify the amount of Federal expenditures and sub-recipient expenditures in E1 for each federal award.</a:t>
            </a:r>
          </a:p>
          <a:p>
            <a:r>
              <a:rPr lang="en-US" dirty="0" smtClean="0"/>
              <a:t>An email will be sent around the first of July and a response will be due within a month.</a:t>
            </a:r>
            <a:endParaRPr lang="en-US" dirty="0"/>
          </a:p>
        </p:txBody>
      </p:sp>
    </p:spTree>
    <p:extLst>
      <p:ext uri="{BB962C8B-B14F-4D97-AF65-F5344CB8AC3E}">
        <p14:creationId xmlns:p14="http://schemas.microsoft.com/office/powerpoint/2010/main" val="3435757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5650" y="1847068"/>
            <a:ext cx="6212417" cy="1569900"/>
          </a:xfrm>
        </p:spPr>
        <p:txBody>
          <a:bodyPr/>
          <a:lstStyle/>
          <a:p>
            <a:r>
              <a:rPr lang="en-US" sz="2800" dirty="0"/>
              <a:t>Fiscal Year End </a:t>
            </a:r>
            <a:r>
              <a:rPr lang="en-US" sz="2800" dirty="0" smtClean="0"/>
              <a:t/>
            </a:r>
            <a:br>
              <a:rPr lang="en-US" sz="2800" dirty="0" smtClean="0"/>
            </a:br>
            <a:r>
              <a:rPr lang="en-US" sz="2800" dirty="0" smtClean="0"/>
              <a:t>&amp; </a:t>
            </a:r>
            <a:r>
              <a:rPr lang="en-US" sz="2800" dirty="0"/>
              <a:t>Purchase Orders </a:t>
            </a:r>
          </a:p>
        </p:txBody>
      </p:sp>
      <p:sp>
        <p:nvSpPr>
          <p:cNvPr id="3" name="Subtitle 2"/>
          <p:cNvSpPr>
            <a:spLocks noGrp="1"/>
          </p:cNvSpPr>
          <p:nvPr>
            <p:ph type="subTitle" idx="1"/>
          </p:nvPr>
        </p:nvSpPr>
        <p:spPr>
          <a:xfrm>
            <a:off x="3200399" y="3657597"/>
            <a:ext cx="6307667" cy="1320802"/>
          </a:xfrm>
        </p:spPr>
        <p:txBody>
          <a:bodyPr/>
          <a:lstStyle/>
          <a:p>
            <a:r>
              <a:rPr lang="en-US" dirty="0" smtClean="0"/>
              <a:t>Andrea Kiichler</a:t>
            </a:r>
            <a:endParaRPr lang="en-US" dirty="0"/>
          </a:p>
        </p:txBody>
      </p:sp>
      <p:pic>
        <p:nvPicPr>
          <p:cNvPr id="4" name="Picture 3"/>
          <p:cNvPicPr>
            <a:picLocks noChangeAspect="1"/>
          </p:cNvPicPr>
          <p:nvPr/>
        </p:nvPicPr>
        <p:blipFill>
          <a:blip r:embed="rId2"/>
          <a:stretch>
            <a:fillRect/>
          </a:stretch>
        </p:blipFill>
        <p:spPr>
          <a:xfrm rot="756224">
            <a:off x="2729242" y="2025274"/>
            <a:ext cx="1895574" cy="2374331"/>
          </a:xfrm>
          <a:prstGeom prst="rect">
            <a:avLst/>
          </a:prstGeom>
        </p:spPr>
      </p:pic>
    </p:spTree>
    <p:extLst>
      <p:ext uri="{BB962C8B-B14F-4D97-AF65-F5344CB8AC3E}">
        <p14:creationId xmlns:p14="http://schemas.microsoft.com/office/powerpoint/2010/main" val="199218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sz="2000" dirty="0" smtClean="0"/>
              <a:t>General Announcements</a:t>
            </a:r>
          </a:p>
          <a:p>
            <a:endParaRPr lang="en-US" sz="2000" dirty="0" smtClean="0"/>
          </a:p>
          <a:p>
            <a:r>
              <a:rPr lang="en-US" sz="2000" dirty="0" smtClean="0"/>
              <a:t>Use </a:t>
            </a:r>
            <a:r>
              <a:rPr lang="en-US" sz="2000" dirty="0" err="1" smtClean="0"/>
              <a:t>AS.State</a:t>
            </a:r>
            <a:r>
              <a:rPr lang="en-US" sz="2000" dirty="0" smtClean="0"/>
              <a:t> Accounting email for requests, do not send to individual email</a:t>
            </a:r>
          </a:p>
          <a:p>
            <a:endParaRPr lang="en-US" sz="2000" dirty="0" smtClean="0"/>
          </a:p>
          <a:p>
            <a:r>
              <a:rPr lang="en-US" sz="2000" dirty="0" smtClean="0"/>
              <a:t>Deactivation of user IDs upon employee </a:t>
            </a:r>
            <a:r>
              <a:rPr lang="en-US" sz="2000" dirty="0" smtClean="0"/>
              <a:t>Termination</a:t>
            </a:r>
          </a:p>
          <a:p>
            <a:pPr lvl="1"/>
            <a:r>
              <a:rPr lang="en-US" sz="1600" dirty="0">
                <a:hlinkClick r:id="rId2"/>
              </a:rPr>
              <a:t>http://</a:t>
            </a:r>
            <a:r>
              <a:rPr lang="en-US" sz="1600" dirty="0" smtClean="0">
                <a:hlinkClick r:id="rId2"/>
              </a:rPr>
              <a:t>das.nebraska.gov/personnel/user_guides/ewoc/terminateanemployee.pdf</a:t>
            </a:r>
            <a:endParaRPr lang="en-US" sz="1600" dirty="0" smtClean="0"/>
          </a:p>
          <a:p>
            <a:pPr marL="457200" lvl="1" indent="0">
              <a:buNone/>
            </a:pPr>
            <a:endParaRPr lang="en-US" sz="1600" dirty="0" smtClean="0"/>
          </a:p>
          <a:p>
            <a:pPr marL="0" indent="0">
              <a:buNone/>
            </a:pPr>
            <a:endParaRPr lang="en-US" dirty="0" smtClean="0"/>
          </a:p>
        </p:txBody>
      </p:sp>
    </p:spTree>
    <p:extLst>
      <p:ext uri="{BB962C8B-B14F-4D97-AF65-F5344CB8AC3E}">
        <p14:creationId xmlns:p14="http://schemas.microsoft.com/office/powerpoint/2010/main" val="2712317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 Purchase Order’s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Service </a:t>
            </a:r>
            <a:r>
              <a:rPr lang="en-US" sz="2400" dirty="0"/>
              <a:t>Purchase Orders with a document type O9 or Z8 must be zeroed out or cancelled. </a:t>
            </a:r>
            <a:endParaRPr lang="en-US" sz="2400" dirty="0" smtClean="0"/>
          </a:p>
          <a:p>
            <a:endParaRPr lang="en-US" sz="2400" dirty="0"/>
          </a:p>
          <a:p>
            <a:r>
              <a:rPr lang="en-US" sz="2400" dirty="0" smtClean="0"/>
              <a:t>Add </a:t>
            </a:r>
            <a:r>
              <a:rPr lang="en-US" sz="2400" dirty="0"/>
              <a:t>line to the </a:t>
            </a:r>
            <a:r>
              <a:rPr lang="en-US" sz="2400" dirty="0" smtClean="0"/>
              <a:t>PO </a:t>
            </a:r>
            <a:r>
              <a:rPr lang="en-US" sz="2400" dirty="0"/>
              <a:t>with a negative amount to offset the remaining </a:t>
            </a:r>
            <a:r>
              <a:rPr lang="en-US" sz="2400" dirty="0" smtClean="0"/>
              <a:t>balance</a:t>
            </a:r>
            <a:endParaRPr lang="en-US" sz="2400" dirty="0"/>
          </a:p>
          <a:p>
            <a:pPr marL="0" indent="0">
              <a:buNone/>
            </a:pPr>
            <a:endParaRPr lang="en-US" sz="2400" dirty="0" smtClean="0"/>
          </a:p>
          <a:p>
            <a:r>
              <a:rPr lang="en-US" sz="2400" dirty="0" smtClean="0"/>
              <a:t>The negative </a:t>
            </a:r>
            <a:r>
              <a:rPr lang="en-US" sz="2400" dirty="0"/>
              <a:t>line may then be cancelled in July to restore the purchase </a:t>
            </a:r>
            <a:r>
              <a:rPr lang="en-US" sz="2400" dirty="0" smtClean="0"/>
              <a:t>order</a:t>
            </a:r>
            <a:endParaRPr lang="en-US" sz="2400" dirty="0"/>
          </a:p>
          <a:p>
            <a:pPr marL="0" indent="0">
              <a:buNone/>
            </a:pPr>
            <a:endParaRPr lang="en-US" sz="2400" dirty="0" smtClean="0"/>
          </a:p>
          <a:p>
            <a:r>
              <a:rPr lang="en-US" sz="2400" dirty="0" smtClean="0"/>
              <a:t>Cancel PO’s that will never be received against</a:t>
            </a:r>
            <a:endParaRPr lang="en-US" sz="2400" dirty="0"/>
          </a:p>
          <a:p>
            <a:endParaRPr lang="en-US" dirty="0"/>
          </a:p>
        </p:txBody>
      </p:sp>
    </p:spTree>
    <p:extLst>
      <p:ext uri="{BB962C8B-B14F-4D97-AF65-F5344CB8AC3E}">
        <p14:creationId xmlns:p14="http://schemas.microsoft.com/office/powerpoint/2010/main" val="367428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3248" y="861131"/>
            <a:ext cx="6703503" cy="1325563"/>
          </a:xfrm>
        </p:spPr>
        <p:txBody>
          <a:bodyPr>
            <a:normAutofit/>
          </a:bodyPr>
          <a:lstStyle/>
          <a:p>
            <a:r>
              <a:rPr lang="en-US" sz="3600" dirty="0" smtClean="0"/>
              <a:t>Open PO report-Buyer #</a:t>
            </a:r>
            <a:endParaRPr lang="en-US" sz="3600" dirty="0"/>
          </a:p>
        </p:txBody>
      </p:sp>
      <p:sp>
        <p:nvSpPr>
          <p:cNvPr id="3" name="Content Placeholder 2"/>
          <p:cNvSpPr>
            <a:spLocks noGrp="1"/>
          </p:cNvSpPr>
          <p:nvPr>
            <p:ph idx="1"/>
          </p:nvPr>
        </p:nvSpPr>
        <p:spPr>
          <a:xfrm>
            <a:off x="783771" y="2474752"/>
            <a:ext cx="10618237" cy="3702211"/>
          </a:xfrm>
        </p:spPr>
        <p:txBody>
          <a:bodyPr/>
          <a:lstStyle/>
          <a:p>
            <a:pPr marL="0" indent="0">
              <a:buNone/>
            </a:pPr>
            <a:r>
              <a:rPr lang="en-US" sz="2000" dirty="0" smtClean="0"/>
              <a:t>	State of NE-&gt;Purchasing-Agencies-&gt;Inquiries and Reports-&gt; Purchasing reports-&gt; </a:t>
            </a:r>
          </a:p>
          <a:p>
            <a:pPr marL="0" indent="0">
              <a:buNone/>
            </a:pPr>
            <a:r>
              <a:rPr lang="en-US" sz="2000" dirty="0" smtClean="0"/>
              <a:t>	Procurement Reports-&gt; Open PO detail by Reference:</a:t>
            </a:r>
          </a:p>
          <a:p>
            <a:endParaRPr lang="en-US" dirty="0"/>
          </a:p>
        </p:txBody>
      </p:sp>
      <p:pic>
        <p:nvPicPr>
          <p:cNvPr id="4" name="Picture 3"/>
          <p:cNvPicPr>
            <a:picLocks noChangeAspect="1"/>
          </p:cNvPicPr>
          <p:nvPr/>
        </p:nvPicPr>
        <p:blipFill>
          <a:blip r:embed="rId3"/>
          <a:stretch>
            <a:fillRect/>
          </a:stretch>
        </p:blipFill>
        <p:spPr>
          <a:xfrm>
            <a:off x="1202107" y="3486052"/>
            <a:ext cx="9781563" cy="2588176"/>
          </a:xfrm>
          <a:prstGeom prst="rect">
            <a:avLst/>
          </a:prstGeom>
        </p:spPr>
      </p:pic>
      <p:pic>
        <p:nvPicPr>
          <p:cNvPr id="8" name="Picture 7"/>
          <p:cNvPicPr>
            <a:picLocks noChangeAspect="1"/>
          </p:cNvPicPr>
          <p:nvPr/>
        </p:nvPicPr>
        <p:blipFill>
          <a:blip r:embed="rId4"/>
          <a:stretch>
            <a:fillRect/>
          </a:stretch>
        </p:blipFill>
        <p:spPr>
          <a:xfrm>
            <a:off x="7951600" y="771745"/>
            <a:ext cx="2562225" cy="1504337"/>
          </a:xfrm>
          <a:prstGeom prst="rect">
            <a:avLst/>
          </a:prstGeom>
        </p:spPr>
      </p:pic>
    </p:spTree>
    <p:extLst>
      <p:ext uri="{BB962C8B-B14F-4D97-AF65-F5344CB8AC3E}">
        <p14:creationId xmlns:p14="http://schemas.microsoft.com/office/powerpoint/2010/main" val="1405705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199" y="703943"/>
            <a:ext cx="10515600" cy="863600"/>
          </a:xfrm>
        </p:spPr>
        <p:txBody>
          <a:bodyPr/>
          <a:lstStyle/>
          <a:p>
            <a:pPr algn="ctr"/>
            <a:r>
              <a:rPr lang="en-US" dirty="0" smtClean="0"/>
              <a:t>Open PO Report-Business Units</a:t>
            </a:r>
            <a:endParaRPr lang="en-US" dirty="0"/>
          </a:p>
        </p:txBody>
      </p:sp>
      <p:sp>
        <p:nvSpPr>
          <p:cNvPr id="3" name="Content Placeholder 2"/>
          <p:cNvSpPr>
            <a:spLocks noGrp="1"/>
          </p:cNvSpPr>
          <p:nvPr>
            <p:ph idx="4294967295"/>
          </p:nvPr>
        </p:nvSpPr>
        <p:spPr>
          <a:xfrm>
            <a:off x="0" y="1492898"/>
            <a:ext cx="11577638" cy="4609420"/>
          </a:xfrm>
        </p:spPr>
        <p:txBody>
          <a:bodyPr>
            <a:normAutofit/>
          </a:bodyPr>
          <a:lstStyle/>
          <a:p>
            <a:pPr marL="0" indent="0" algn="ctr">
              <a:buNone/>
            </a:pPr>
            <a:r>
              <a:rPr lang="en-US" sz="1400" dirty="0"/>
              <a:t>Purchasing - </a:t>
            </a:r>
            <a:r>
              <a:rPr lang="en-US" sz="1400" dirty="0" smtClean="0"/>
              <a:t>Agencies-&gt;Inquiries </a:t>
            </a:r>
            <a:r>
              <a:rPr lang="en-US" sz="1400" dirty="0"/>
              <a:t>&amp; </a:t>
            </a:r>
            <a:r>
              <a:rPr lang="en-US" sz="1400" dirty="0" smtClean="0"/>
              <a:t>Reports-&gt;Purchasing Reports -&gt;Procurement Reports -&gt;Open </a:t>
            </a:r>
            <a:r>
              <a:rPr lang="en-US" sz="1400" dirty="0"/>
              <a:t>PO Detail by </a:t>
            </a:r>
            <a:r>
              <a:rPr lang="en-US" sz="1400" dirty="0" smtClean="0"/>
              <a:t>Branch/Plant</a:t>
            </a:r>
          </a:p>
          <a:p>
            <a:pPr marL="0" indent="0" algn="ctr">
              <a:buNone/>
            </a:pPr>
            <a:r>
              <a:rPr lang="en-US" sz="1400" dirty="0" smtClean="0"/>
              <a:t>OR</a:t>
            </a:r>
          </a:p>
          <a:p>
            <a:pPr marL="0" indent="0" algn="ctr">
              <a:buNone/>
            </a:pPr>
            <a:r>
              <a:rPr lang="en-US" sz="1400" dirty="0" smtClean="0"/>
              <a:t>Accounting-&gt; Inquiries &amp; Reports -&gt; Accounting Reports-&gt;Encumbrance/PO Reports-&gt;Open PO Detail by Branch/Plant</a:t>
            </a:r>
            <a:endParaRPr lang="en-US" sz="14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838200" y="2556588"/>
            <a:ext cx="10515599" cy="3620375"/>
          </a:xfrm>
          <a:prstGeom prst="rect">
            <a:avLst/>
          </a:prstGeom>
        </p:spPr>
      </p:pic>
    </p:spTree>
    <p:extLst>
      <p:ext uri="{BB962C8B-B14F-4D97-AF65-F5344CB8AC3E}">
        <p14:creationId xmlns:p14="http://schemas.microsoft.com/office/powerpoint/2010/main" val="3545458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8627" y="976067"/>
            <a:ext cx="8848724" cy="1325563"/>
          </a:xfrm>
        </p:spPr>
        <p:txBody>
          <a:bodyPr/>
          <a:lstStyle/>
          <a:p>
            <a:r>
              <a:rPr lang="en-US" dirty="0" smtClean="0"/>
              <a:t>Remember……</a:t>
            </a:r>
            <a:endParaRPr lang="en-US" dirty="0"/>
          </a:p>
        </p:txBody>
      </p:sp>
      <p:sp>
        <p:nvSpPr>
          <p:cNvPr id="3" name="Content Placeholder 2"/>
          <p:cNvSpPr>
            <a:spLocks noGrp="1"/>
          </p:cNvSpPr>
          <p:nvPr>
            <p:ph idx="1"/>
          </p:nvPr>
        </p:nvSpPr>
        <p:spPr>
          <a:xfrm>
            <a:off x="2892490" y="2463281"/>
            <a:ext cx="8461310" cy="3713681"/>
          </a:xfrm>
        </p:spPr>
        <p:txBody>
          <a:bodyPr/>
          <a:lstStyle/>
          <a:p>
            <a:r>
              <a:rPr lang="en-US" dirty="0" smtClean="0"/>
              <a:t>All Service type purchase orders must be closed out or cancelled before 6/25</a:t>
            </a:r>
          </a:p>
          <a:p>
            <a:pPr marL="0" indent="0">
              <a:buNone/>
            </a:pPr>
            <a:endParaRPr lang="en-US" dirty="0" smtClean="0"/>
          </a:p>
          <a:p>
            <a:r>
              <a:rPr lang="en-US" dirty="0" smtClean="0"/>
              <a:t>Create negative line on </a:t>
            </a:r>
            <a:r>
              <a:rPr lang="en-US" dirty="0" smtClean="0"/>
              <a:t>PO’s </a:t>
            </a:r>
            <a:r>
              <a:rPr lang="en-US" dirty="0" smtClean="0"/>
              <a:t>if services will not be received by 6/25, can </a:t>
            </a:r>
            <a:r>
              <a:rPr lang="en-US" dirty="0" smtClean="0"/>
              <a:t>cancel</a:t>
            </a:r>
            <a:r>
              <a:rPr lang="en-US" dirty="0" smtClean="0"/>
              <a:t> </a:t>
            </a:r>
            <a:r>
              <a:rPr lang="en-US" dirty="0" smtClean="0"/>
              <a:t>negative line after close of fiscal year</a:t>
            </a:r>
          </a:p>
          <a:p>
            <a:endParaRPr lang="en-US" dirty="0" smtClean="0"/>
          </a:p>
          <a:p>
            <a:r>
              <a:rPr lang="en-US" dirty="0" smtClean="0"/>
              <a:t>Verify that PO’s that will never be receipted against are cancelled out </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893433" y="2687216"/>
            <a:ext cx="1999057" cy="2889249"/>
          </a:xfrm>
          <a:prstGeom prst="rect">
            <a:avLst/>
          </a:prstGeom>
        </p:spPr>
      </p:pic>
    </p:spTree>
    <p:extLst>
      <p:ext uri="{BB962C8B-B14F-4D97-AF65-F5344CB8AC3E}">
        <p14:creationId xmlns:p14="http://schemas.microsoft.com/office/powerpoint/2010/main" val="87735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28407"/>
            <a:ext cx="9144000" cy="1081556"/>
          </a:xfrm>
        </p:spPr>
        <p:txBody>
          <a:bodyPr/>
          <a:lstStyle/>
          <a:p>
            <a:r>
              <a:rPr lang="en-US" dirty="0" smtClean="0"/>
              <a:t>Fixed Assets </a:t>
            </a:r>
            <a:endParaRPr lang="en-US" dirty="0"/>
          </a:p>
        </p:txBody>
      </p:sp>
      <p:sp>
        <p:nvSpPr>
          <p:cNvPr id="3" name="Subtitle 2"/>
          <p:cNvSpPr>
            <a:spLocks noGrp="1"/>
          </p:cNvSpPr>
          <p:nvPr>
            <p:ph type="subTitle" idx="1"/>
          </p:nvPr>
        </p:nvSpPr>
        <p:spPr/>
        <p:txBody>
          <a:bodyPr/>
          <a:lstStyle/>
          <a:p>
            <a:r>
              <a:rPr lang="en-US" dirty="0" smtClean="0"/>
              <a:t>Andrea Kiichler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191" y="3563871"/>
            <a:ext cx="2537945" cy="2618750"/>
          </a:xfrm>
          <a:prstGeom prst="rect">
            <a:avLst/>
          </a:prstGeom>
        </p:spPr>
      </p:pic>
    </p:spTree>
    <p:extLst>
      <p:ext uri="{BB962C8B-B14F-4D97-AF65-F5344CB8AC3E}">
        <p14:creationId xmlns:p14="http://schemas.microsoft.com/office/powerpoint/2010/main" val="1325884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Flowchart: Process 3"/>
          <p:cNvSpPr/>
          <p:nvPr/>
        </p:nvSpPr>
        <p:spPr>
          <a:xfrm>
            <a:off x="1114925" y="970547"/>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Procurement</a:t>
            </a:r>
            <a:endParaRPr lang="en-US" dirty="0">
              <a:solidFill>
                <a:schemeClr val="tx1"/>
              </a:solidFill>
            </a:endParaRPr>
          </a:p>
        </p:txBody>
      </p:sp>
      <p:sp>
        <p:nvSpPr>
          <p:cNvPr id="5" name="Flowchart: Process 4"/>
          <p:cNvSpPr/>
          <p:nvPr/>
        </p:nvSpPr>
        <p:spPr>
          <a:xfrm>
            <a:off x="1114924" y="2911642"/>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Accounting</a:t>
            </a:r>
            <a:r>
              <a:rPr lang="en-US" dirty="0" smtClean="0"/>
              <a:t> </a:t>
            </a:r>
            <a:endParaRPr lang="en-US" dirty="0"/>
          </a:p>
        </p:txBody>
      </p:sp>
      <p:sp>
        <p:nvSpPr>
          <p:cNvPr id="6" name="Flowchart: Process 5"/>
          <p:cNvSpPr/>
          <p:nvPr/>
        </p:nvSpPr>
        <p:spPr>
          <a:xfrm>
            <a:off x="1114924" y="4724400"/>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Fixed Assets </a:t>
            </a:r>
            <a:endParaRPr lang="en-US" dirty="0">
              <a:solidFill>
                <a:schemeClr val="tx1"/>
              </a:solidFill>
            </a:endParaRPr>
          </a:p>
        </p:txBody>
      </p:sp>
      <p:sp>
        <p:nvSpPr>
          <p:cNvPr id="7" name="Right Arrow 6"/>
          <p:cNvSpPr/>
          <p:nvPr/>
        </p:nvSpPr>
        <p:spPr>
          <a:xfrm>
            <a:off x="3970420" y="1281684"/>
            <a:ext cx="1106746"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970420" y="3222779"/>
            <a:ext cx="1106745"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970421" y="5035537"/>
            <a:ext cx="1106744"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43892" y="1065116"/>
            <a:ext cx="4310233" cy="1200329"/>
          </a:xfrm>
          <a:prstGeom prst="rect">
            <a:avLst/>
          </a:prstGeom>
          <a:noFill/>
        </p:spPr>
        <p:txBody>
          <a:bodyPr wrap="square" rtlCol="0">
            <a:spAutoFit/>
          </a:bodyPr>
          <a:lstStyle/>
          <a:p>
            <a:r>
              <a:rPr lang="en-US" dirty="0" smtClean="0"/>
              <a:t>Planners: setting stage with PO creation  </a:t>
            </a:r>
          </a:p>
          <a:p>
            <a:pPr marL="742950" lvl="1" indent="-285750">
              <a:buFont typeface="Wingdings" panose="05000000000000000000" pitchFamily="2" charset="2"/>
              <a:buChar char="q"/>
            </a:pPr>
            <a:r>
              <a:rPr lang="en-US" dirty="0" smtClean="0"/>
              <a:t>Detail lines most important: </a:t>
            </a:r>
          </a:p>
          <a:p>
            <a:pPr marL="742950" lvl="1" indent="-285750">
              <a:buFont typeface="Wingdings" panose="05000000000000000000" pitchFamily="2" charset="2"/>
              <a:buChar char="q"/>
            </a:pPr>
            <a:r>
              <a:rPr lang="en-US" dirty="0" smtClean="0"/>
              <a:t>Single or multiple items</a:t>
            </a:r>
          </a:p>
          <a:p>
            <a:pPr marL="742950" lvl="1" indent="-285750">
              <a:buFont typeface="Wingdings" panose="05000000000000000000" pitchFamily="2" charset="2"/>
              <a:buChar char="q"/>
            </a:pPr>
            <a:r>
              <a:rPr lang="en-US" dirty="0" smtClean="0"/>
              <a:t>Fixed Asset object code “58”</a:t>
            </a:r>
            <a:endParaRPr lang="en-US" dirty="0"/>
          </a:p>
        </p:txBody>
      </p:sp>
      <p:sp>
        <p:nvSpPr>
          <p:cNvPr id="12" name="TextBox 11"/>
          <p:cNvSpPr txBox="1"/>
          <p:nvPr/>
        </p:nvSpPr>
        <p:spPr>
          <a:xfrm>
            <a:off x="5700040" y="2772300"/>
            <a:ext cx="5978612" cy="1477328"/>
          </a:xfrm>
          <a:prstGeom prst="rect">
            <a:avLst/>
          </a:prstGeom>
          <a:noFill/>
        </p:spPr>
        <p:txBody>
          <a:bodyPr wrap="square" rtlCol="0">
            <a:spAutoFit/>
          </a:bodyPr>
          <a:lstStyle/>
          <a:p>
            <a:r>
              <a:rPr lang="en-US" dirty="0" smtClean="0"/>
              <a:t>Payees:</a:t>
            </a:r>
          </a:p>
          <a:p>
            <a:pPr marL="742950" lvl="1" indent="-285750">
              <a:buFont typeface="Wingdings" panose="05000000000000000000" pitchFamily="2" charset="2"/>
              <a:buChar char="q"/>
            </a:pPr>
            <a:r>
              <a:rPr lang="en-US" dirty="0" smtClean="0"/>
              <a:t>3 way match and O Batch</a:t>
            </a:r>
          </a:p>
          <a:p>
            <a:r>
              <a:rPr lang="en-US" dirty="0"/>
              <a:t>	</a:t>
            </a:r>
            <a:r>
              <a:rPr lang="en-US" dirty="0" smtClean="0"/>
              <a:t>(let this post before PV!)</a:t>
            </a:r>
          </a:p>
          <a:p>
            <a:pPr marL="742950" lvl="1" indent="-285750">
              <a:buFont typeface="Wingdings" panose="05000000000000000000" pitchFamily="2" charset="2"/>
              <a:buChar char="q"/>
            </a:pPr>
            <a:r>
              <a:rPr lang="en-US" dirty="0" smtClean="0"/>
              <a:t>Creates first relationship with Fixed Assets &amp; G/L </a:t>
            </a:r>
          </a:p>
          <a:p>
            <a:pPr marL="742950" lvl="1" indent="-285750">
              <a:buFont typeface="Wingdings" panose="05000000000000000000" pitchFamily="2" charset="2"/>
              <a:buChar char="q"/>
            </a:pPr>
            <a:r>
              <a:rPr lang="en-US" dirty="0" smtClean="0"/>
              <a:t>Adds transaction to Unposted FA report</a:t>
            </a:r>
            <a:endParaRPr lang="en-US" dirty="0"/>
          </a:p>
        </p:txBody>
      </p:sp>
      <p:sp>
        <p:nvSpPr>
          <p:cNvPr id="13" name="TextBox 12"/>
          <p:cNvSpPr txBox="1"/>
          <p:nvPr/>
        </p:nvSpPr>
        <p:spPr>
          <a:xfrm>
            <a:off x="5700040" y="4724400"/>
            <a:ext cx="5451992" cy="2031325"/>
          </a:xfrm>
          <a:prstGeom prst="rect">
            <a:avLst/>
          </a:prstGeom>
          <a:noFill/>
        </p:spPr>
        <p:txBody>
          <a:bodyPr wrap="square" rtlCol="0">
            <a:spAutoFit/>
          </a:bodyPr>
          <a:lstStyle/>
          <a:p>
            <a:r>
              <a:rPr lang="en-US" dirty="0" smtClean="0"/>
              <a:t>Foundation of the asset (multiple people)</a:t>
            </a:r>
          </a:p>
          <a:p>
            <a:pPr marL="742950" lvl="1" indent="-285750">
              <a:buFont typeface="Wingdings" panose="05000000000000000000" pitchFamily="2" charset="2"/>
              <a:buChar char="q"/>
            </a:pPr>
            <a:r>
              <a:rPr lang="en-US" dirty="0" smtClean="0"/>
              <a:t>Create the Asset Masters</a:t>
            </a:r>
          </a:p>
          <a:p>
            <a:pPr marL="742950" lvl="1" indent="-285750">
              <a:buFont typeface="Wingdings" panose="05000000000000000000" pitchFamily="2" charset="2"/>
              <a:buChar char="q"/>
            </a:pPr>
            <a:r>
              <a:rPr lang="en-US" dirty="0" smtClean="0"/>
              <a:t>Monthly review of Unposted FA Transaction report &amp; FA No Cost Integrity report</a:t>
            </a:r>
          </a:p>
          <a:p>
            <a:pPr marL="742950" lvl="1" indent="-285750">
              <a:buFont typeface="Wingdings" panose="05000000000000000000" pitchFamily="2" charset="2"/>
              <a:buChar char="q"/>
            </a:pPr>
            <a:r>
              <a:rPr lang="en-US" dirty="0"/>
              <a:t>Post costs to Assets</a:t>
            </a:r>
          </a:p>
          <a:p>
            <a:pPr lvl="1"/>
            <a:endParaRPr lang="en-US" dirty="0" smtClean="0"/>
          </a:p>
          <a:p>
            <a:endParaRPr lang="en-US" dirty="0"/>
          </a:p>
        </p:txBody>
      </p:sp>
    </p:spTree>
    <p:extLst>
      <p:ext uri="{BB962C8B-B14F-4D97-AF65-F5344CB8AC3E}">
        <p14:creationId xmlns:p14="http://schemas.microsoft.com/office/powerpoint/2010/main" val="1370179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6286" y="2063459"/>
            <a:ext cx="9601200" cy="1303337"/>
          </a:xfrm>
        </p:spPr>
        <p:txBody>
          <a:bodyPr>
            <a:normAutofit fontScale="90000"/>
          </a:bodyPr>
          <a:lstStyle/>
          <a:p>
            <a:pPr algn="ctr"/>
            <a:r>
              <a:rPr lang="en-US" dirty="0" smtClean="0"/>
              <a:t>Creating an Asset Master </a:t>
            </a:r>
            <a:br>
              <a:rPr lang="en-US" dirty="0" smtClean="0"/>
            </a:br>
            <a:endParaRPr lang="en-US" dirty="0"/>
          </a:p>
        </p:txBody>
      </p:sp>
      <p:pic>
        <p:nvPicPr>
          <p:cNvPr id="5" name="Picture 4"/>
          <p:cNvPicPr>
            <a:picLocks noChangeAspect="1"/>
          </p:cNvPicPr>
          <p:nvPr/>
        </p:nvPicPr>
        <p:blipFill>
          <a:blip r:embed="rId2"/>
          <a:stretch>
            <a:fillRect/>
          </a:stretch>
        </p:blipFill>
        <p:spPr>
          <a:xfrm>
            <a:off x="1738476" y="2715127"/>
            <a:ext cx="9054059" cy="1847850"/>
          </a:xfrm>
          <a:prstGeom prst="rect">
            <a:avLst/>
          </a:prstGeom>
        </p:spPr>
      </p:pic>
    </p:spTree>
    <p:extLst>
      <p:ext uri="{BB962C8B-B14F-4D97-AF65-F5344CB8AC3E}">
        <p14:creationId xmlns:p14="http://schemas.microsoft.com/office/powerpoint/2010/main" val="2184540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3"/>
          <a:stretch>
            <a:fillRect/>
          </a:stretch>
        </p:blipFill>
        <p:spPr>
          <a:xfrm>
            <a:off x="1468581" y="637309"/>
            <a:ext cx="9157854" cy="5548888"/>
          </a:xfrm>
          <a:prstGeom prst="rect">
            <a:avLst/>
          </a:prstGeom>
          <a:blipFill>
            <a:blip r:embed="rId4"/>
            <a:tile tx="0" ty="0" sx="100000" sy="100000" flip="none" algn="tl"/>
          </a:blipFill>
        </p:spPr>
      </p:pic>
      <p:sp>
        <p:nvSpPr>
          <p:cNvPr id="5" name="Rectangle 4"/>
          <p:cNvSpPr/>
          <p:nvPr/>
        </p:nvSpPr>
        <p:spPr>
          <a:xfrm>
            <a:off x="6848385" y="758534"/>
            <a:ext cx="4535385" cy="931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endParaRPr>
          </a:p>
          <a:p>
            <a:r>
              <a:rPr lang="en-US" sz="1600" b="1" dirty="0" smtClean="0">
                <a:solidFill>
                  <a:schemeClr val="tx1"/>
                </a:solidFill>
              </a:rPr>
              <a:t>The </a:t>
            </a:r>
            <a:r>
              <a:rPr lang="en-US" sz="1600" b="1" dirty="0">
                <a:solidFill>
                  <a:schemeClr val="tx1"/>
                </a:solidFill>
              </a:rPr>
              <a:t>Fixed Asset tag number should match the agency and division.  The tag number should also match the responsible business unit. </a:t>
            </a:r>
            <a:endParaRPr lang="en-US" sz="1600" dirty="0">
              <a:solidFill>
                <a:schemeClr val="tx1"/>
              </a:solidFill>
            </a:endParaRPr>
          </a:p>
          <a:p>
            <a:r>
              <a:rPr lang="en-US" sz="1600" b="1" dirty="0">
                <a:solidFill>
                  <a:schemeClr val="tx1"/>
                </a:solidFill>
              </a:rPr>
              <a:t>(In this example, agency 65)</a:t>
            </a:r>
            <a:endParaRPr lang="en-US" sz="1600" dirty="0">
              <a:solidFill>
                <a:schemeClr val="tx1"/>
              </a:solidFill>
            </a:endParaRPr>
          </a:p>
          <a:p>
            <a:pPr algn="ctr"/>
            <a:endParaRPr lang="en-US" dirty="0"/>
          </a:p>
        </p:txBody>
      </p:sp>
      <p:sp>
        <p:nvSpPr>
          <p:cNvPr id="12" name="TextBox 11"/>
          <p:cNvSpPr txBox="1"/>
          <p:nvPr/>
        </p:nvSpPr>
        <p:spPr>
          <a:xfrm>
            <a:off x="244432" y="1224394"/>
            <a:ext cx="1357745" cy="2554545"/>
          </a:xfrm>
          <a:prstGeom prst="rect">
            <a:avLst/>
          </a:prstGeom>
          <a:solidFill>
            <a:schemeClr val="bg1"/>
          </a:solidFill>
          <a:ln>
            <a:solidFill>
              <a:schemeClr val="tx1"/>
            </a:solidFill>
          </a:ln>
        </p:spPr>
        <p:txBody>
          <a:bodyPr wrap="square" rtlCol="0">
            <a:spAutoFit/>
          </a:bodyPr>
          <a:lstStyle/>
          <a:p>
            <a:r>
              <a:rPr lang="en-US" sz="1600" b="1" dirty="0" smtClean="0"/>
              <a:t>Fund: </a:t>
            </a:r>
          </a:p>
          <a:p>
            <a:r>
              <a:rPr lang="en-US" sz="1600" b="1" dirty="0" smtClean="0"/>
              <a:t>Not sure? Skip to responsible BU, use </a:t>
            </a:r>
            <a:r>
              <a:rPr lang="en-US" sz="1600" b="1" dirty="0" smtClean="0"/>
              <a:t>magnify glass</a:t>
            </a:r>
            <a:r>
              <a:rPr lang="en-US" sz="1600" b="1" dirty="0" smtClean="0"/>
              <a:t> </a:t>
            </a:r>
            <a:r>
              <a:rPr lang="en-US" sz="1600" b="1" dirty="0" smtClean="0"/>
              <a:t>to search for fund paired to BU.</a:t>
            </a:r>
            <a:endParaRPr lang="en-US" sz="1600" b="1" dirty="0"/>
          </a:p>
        </p:txBody>
      </p:sp>
      <p:sp>
        <p:nvSpPr>
          <p:cNvPr id="29" name="TextBox 28"/>
          <p:cNvSpPr txBox="1"/>
          <p:nvPr/>
        </p:nvSpPr>
        <p:spPr>
          <a:xfrm>
            <a:off x="8753386" y="5227385"/>
            <a:ext cx="2452679" cy="338554"/>
          </a:xfrm>
          <a:prstGeom prst="rect">
            <a:avLst/>
          </a:prstGeom>
          <a:solidFill>
            <a:schemeClr val="bg1"/>
          </a:solidFill>
          <a:ln>
            <a:solidFill>
              <a:schemeClr val="tx1"/>
            </a:solidFill>
          </a:ln>
        </p:spPr>
        <p:txBody>
          <a:bodyPr wrap="square" rtlCol="0">
            <a:spAutoFit/>
          </a:bodyPr>
          <a:lstStyle/>
          <a:p>
            <a:r>
              <a:rPr lang="en-US" sz="1600" b="1" dirty="0" smtClean="0"/>
              <a:t>Remember to enter PO #</a:t>
            </a:r>
            <a:endParaRPr lang="en-US" sz="1600" b="1" dirty="0"/>
          </a:p>
        </p:txBody>
      </p:sp>
      <p:cxnSp>
        <p:nvCxnSpPr>
          <p:cNvPr id="35" name="Straight Arrow Connector 34"/>
          <p:cNvCxnSpPr/>
          <p:nvPr/>
        </p:nvCxnSpPr>
        <p:spPr>
          <a:xfrm flipH="1" flipV="1">
            <a:off x="9765479" y="4559837"/>
            <a:ext cx="741214" cy="741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957591" y="5232327"/>
            <a:ext cx="3602185" cy="1077218"/>
          </a:xfrm>
          <a:prstGeom prst="rect">
            <a:avLst/>
          </a:prstGeom>
          <a:solidFill>
            <a:schemeClr val="bg1"/>
          </a:solidFill>
          <a:ln>
            <a:solidFill>
              <a:schemeClr val="tx1"/>
            </a:solidFill>
          </a:ln>
        </p:spPr>
        <p:txBody>
          <a:bodyPr wrap="square" rtlCol="0">
            <a:spAutoFit/>
          </a:bodyPr>
          <a:lstStyle/>
          <a:p>
            <a:r>
              <a:rPr lang="en-US" sz="1600" b="1" dirty="0" smtClean="0"/>
              <a:t>Account #: fund # and 17xx00</a:t>
            </a:r>
          </a:p>
          <a:p>
            <a:r>
              <a:rPr lang="en-US" sz="1600" b="1" dirty="0" smtClean="0"/>
              <a:t>xx=from digits 3 &amp; 4 in the OC</a:t>
            </a:r>
          </a:p>
          <a:p>
            <a:r>
              <a:rPr lang="en-US" sz="1600" b="1" dirty="0" smtClean="0"/>
              <a:t>Ex. 65070009.58</a:t>
            </a:r>
            <a:r>
              <a:rPr lang="en-US" sz="1600" b="1" dirty="0" smtClean="0">
                <a:solidFill>
                  <a:srgbClr val="FF0000"/>
                </a:solidFill>
              </a:rPr>
              <a:t>34</a:t>
            </a:r>
            <a:r>
              <a:rPr lang="en-US" sz="1600" b="1" dirty="0" smtClean="0"/>
              <a:t>70</a:t>
            </a:r>
          </a:p>
          <a:p>
            <a:r>
              <a:rPr lang="en-US" sz="1600" b="1" dirty="0" smtClean="0"/>
              <a:t>Acct # for FA= 56520.17</a:t>
            </a:r>
            <a:r>
              <a:rPr lang="en-US" sz="1600" b="1" dirty="0" smtClean="0">
                <a:solidFill>
                  <a:srgbClr val="FF0000"/>
                </a:solidFill>
              </a:rPr>
              <a:t>34</a:t>
            </a:r>
            <a:r>
              <a:rPr lang="en-US" sz="1600" b="1" dirty="0" smtClean="0"/>
              <a:t>00 </a:t>
            </a:r>
            <a:endParaRPr lang="en-US" sz="1600" b="1" dirty="0"/>
          </a:p>
        </p:txBody>
      </p:sp>
      <p:cxnSp>
        <p:nvCxnSpPr>
          <p:cNvPr id="55" name="Straight Arrow Connector 54"/>
          <p:cNvCxnSpPr/>
          <p:nvPr/>
        </p:nvCxnSpPr>
        <p:spPr>
          <a:xfrm>
            <a:off x="1602177" y="3284376"/>
            <a:ext cx="299748" cy="313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835238" y="1224393"/>
            <a:ext cx="2013147" cy="1336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4835236" y="4386450"/>
            <a:ext cx="706580" cy="935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691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2852" y="1298198"/>
            <a:ext cx="5632729" cy="4480260"/>
          </a:xfrm>
          <a:prstGeom prst="rect">
            <a:avLst/>
          </a:prstGeom>
        </p:spPr>
      </p:pic>
      <p:pic>
        <p:nvPicPr>
          <p:cNvPr id="6" name="Picture 5"/>
          <p:cNvPicPr>
            <a:picLocks noChangeAspect="1"/>
          </p:cNvPicPr>
          <p:nvPr/>
        </p:nvPicPr>
        <p:blipFill>
          <a:blip r:embed="rId4"/>
          <a:stretch>
            <a:fillRect/>
          </a:stretch>
        </p:blipFill>
        <p:spPr>
          <a:xfrm>
            <a:off x="6917565" y="1298198"/>
            <a:ext cx="4381500" cy="4362450"/>
          </a:xfrm>
          <a:prstGeom prst="rect">
            <a:avLst/>
          </a:prstGeom>
        </p:spPr>
      </p:pic>
    </p:spTree>
    <p:extLst>
      <p:ext uri="{BB962C8B-B14F-4D97-AF65-F5344CB8AC3E}">
        <p14:creationId xmlns:p14="http://schemas.microsoft.com/office/powerpoint/2010/main" val="1630709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109895" y="668368"/>
            <a:ext cx="8107127" cy="5564482"/>
          </a:xfrm>
          <a:prstGeom prst="rect">
            <a:avLst/>
          </a:prstGeom>
        </p:spPr>
      </p:pic>
      <p:sp>
        <p:nvSpPr>
          <p:cNvPr id="5" name="TextBox 4"/>
          <p:cNvSpPr txBox="1"/>
          <p:nvPr/>
        </p:nvSpPr>
        <p:spPr>
          <a:xfrm>
            <a:off x="5494422" y="2534652"/>
            <a:ext cx="3176336" cy="276999"/>
          </a:xfrm>
          <a:prstGeom prst="rect">
            <a:avLst/>
          </a:prstGeom>
          <a:solidFill>
            <a:schemeClr val="bg1"/>
          </a:solidFill>
          <a:ln>
            <a:solidFill>
              <a:schemeClr val="tx1"/>
            </a:solidFill>
          </a:ln>
        </p:spPr>
        <p:txBody>
          <a:bodyPr wrap="square" rtlCol="0">
            <a:spAutoFit/>
          </a:bodyPr>
          <a:lstStyle/>
          <a:p>
            <a:r>
              <a:rPr lang="en-US" sz="1200" dirty="0" smtClean="0"/>
              <a:t>Item Code: auto filled from the Asset info tab</a:t>
            </a:r>
            <a:endParaRPr lang="en-US" sz="1200" dirty="0"/>
          </a:p>
        </p:txBody>
      </p:sp>
      <p:cxnSp>
        <p:nvCxnSpPr>
          <p:cNvPr id="7" name="Straight Arrow Connector 6"/>
          <p:cNvCxnSpPr/>
          <p:nvPr/>
        </p:nvCxnSpPr>
        <p:spPr>
          <a:xfrm flipH="1" flipV="1">
            <a:off x="4932947" y="2478505"/>
            <a:ext cx="561475" cy="208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68635" y="4054655"/>
            <a:ext cx="1660357" cy="276999"/>
          </a:xfrm>
          <a:prstGeom prst="rect">
            <a:avLst/>
          </a:prstGeom>
          <a:solidFill>
            <a:schemeClr val="bg1"/>
          </a:solidFill>
          <a:ln>
            <a:solidFill>
              <a:schemeClr val="tx1"/>
            </a:solidFill>
          </a:ln>
        </p:spPr>
        <p:txBody>
          <a:bodyPr wrap="square" rtlCol="0">
            <a:spAutoFit/>
          </a:bodyPr>
          <a:lstStyle/>
          <a:p>
            <a:r>
              <a:rPr lang="en-US" sz="1200" dirty="0" smtClean="0"/>
              <a:t>Both must be entered</a:t>
            </a:r>
            <a:endParaRPr lang="en-US" sz="1200" dirty="0"/>
          </a:p>
        </p:txBody>
      </p:sp>
      <p:cxnSp>
        <p:nvCxnSpPr>
          <p:cNvPr id="10" name="Straight Arrow Connector 9"/>
          <p:cNvCxnSpPr/>
          <p:nvPr/>
        </p:nvCxnSpPr>
        <p:spPr>
          <a:xfrm flipH="1" flipV="1">
            <a:off x="7082590" y="4054655"/>
            <a:ext cx="673073" cy="106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895322" y="4193154"/>
            <a:ext cx="860342"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18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Encumbrances</a:t>
            </a:r>
            <a:endParaRPr lang="en-US" dirty="0"/>
          </a:p>
        </p:txBody>
      </p:sp>
      <p:sp>
        <p:nvSpPr>
          <p:cNvPr id="3" name="Subtitle 2"/>
          <p:cNvSpPr>
            <a:spLocks noGrp="1"/>
          </p:cNvSpPr>
          <p:nvPr>
            <p:ph type="subTitle" idx="1"/>
          </p:nvPr>
        </p:nvSpPr>
        <p:spPr/>
        <p:txBody>
          <a:bodyPr/>
          <a:lstStyle/>
          <a:p>
            <a:r>
              <a:rPr lang="en-US" dirty="0" smtClean="0"/>
              <a:t>Sheryl Hesseltine</a:t>
            </a:r>
            <a:endParaRPr lang="en-US" dirty="0"/>
          </a:p>
        </p:txBody>
      </p:sp>
    </p:spTree>
    <p:extLst>
      <p:ext uri="{BB962C8B-B14F-4D97-AF65-F5344CB8AC3E}">
        <p14:creationId xmlns:p14="http://schemas.microsoft.com/office/powerpoint/2010/main" val="2215622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386181" y="1180240"/>
            <a:ext cx="7624011" cy="4403557"/>
          </a:xfrm>
          <a:prstGeom prst="rect">
            <a:avLst/>
          </a:prstGeom>
        </p:spPr>
      </p:pic>
      <p:sp>
        <p:nvSpPr>
          <p:cNvPr id="5" name="TextBox 4"/>
          <p:cNvSpPr txBox="1"/>
          <p:nvPr/>
        </p:nvSpPr>
        <p:spPr>
          <a:xfrm>
            <a:off x="6901052" y="3900373"/>
            <a:ext cx="2358190" cy="276999"/>
          </a:xfrm>
          <a:prstGeom prst="rect">
            <a:avLst/>
          </a:prstGeom>
          <a:solidFill>
            <a:schemeClr val="bg1"/>
          </a:solidFill>
          <a:ln>
            <a:solidFill>
              <a:schemeClr val="tx1"/>
            </a:solidFill>
          </a:ln>
        </p:spPr>
        <p:txBody>
          <a:bodyPr wrap="square" rtlCol="0">
            <a:spAutoFit/>
          </a:bodyPr>
          <a:lstStyle/>
          <a:p>
            <a:pPr algn="ctr"/>
            <a:r>
              <a:rPr lang="en-US" sz="1200" dirty="0" smtClean="0"/>
              <a:t>Both fields should be entered</a:t>
            </a:r>
            <a:endParaRPr lang="en-US" sz="1200" dirty="0"/>
          </a:p>
        </p:txBody>
      </p:sp>
      <p:cxnSp>
        <p:nvCxnSpPr>
          <p:cNvPr id="7" name="Straight Arrow Connector 6"/>
          <p:cNvCxnSpPr/>
          <p:nvPr/>
        </p:nvCxnSpPr>
        <p:spPr>
          <a:xfrm flipH="1" flipV="1">
            <a:off x="6029745" y="3900374"/>
            <a:ext cx="871307" cy="138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198186" y="4038872"/>
            <a:ext cx="702867"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189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48413" y="1101287"/>
            <a:ext cx="10899775" cy="811212"/>
          </a:xfrm>
        </p:spPr>
        <p:txBody>
          <a:bodyPr>
            <a:noAutofit/>
          </a:bodyPr>
          <a:lstStyle/>
          <a:p>
            <a:r>
              <a:rPr lang="en-US" sz="2800" b="1" dirty="0" smtClean="0"/>
              <a:t/>
            </a:r>
            <a:br>
              <a:rPr lang="en-US" sz="2800" b="1" dirty="0" smtClean="0"/>
            </a:br>
            <a:r>
              <a:rPr lang="en-US" sz="2800" b="1" dirty="0" smtClean="0">
                <a:solidFill>
                  <a:srgbClr val="0070C0"/>
                </a:solidFill>
              </a:rPr>
              <a:t>I used the wrong Business Unit when I created the Asset Master!! </a:t>
            </a:r>
            <a:endParaRPr lang="en-US" sz="2800" b="1" dirty="0">
              <a:solidFill>
                <a:srgbClr val="0070C0"/>
              </a:solidFill>
            </a:endParaRPr>
          </a:p>
        </p:txBody>
      </p:sp>
      <p:sp>
        <p:nvSpPr>
          <p:cNvPr id="3" name="Subtitle 2"/>
          <p:cNvSpPr>
            <a:spLocks noGrp="1"/>
          </p:cNvSpPr>
          <p:nvPr>
            <p:ph type="subTitle" idx="4294967295"/>
          </p:nvPr>
        </p:nvSpPr>
        <p:spPr>
          <a:xfrm>
            <a:off x="934162" y="4564775"/>
            <a:ext cx="10328275" cy="1454150"/>
          </a:xfrm>
        </p:spPr>
        <p:txBody>
          <a:bodyPr>
            <a:normAutofit/>
          </a:bodyPr>
          <a:lstStyle/>
          <a:p>
            <a:r>
              <a:rPr lang="en-US" sz="2800" dirty="0" smtClean="0"/>
              <a:t>Deep breaths! As long as no cost has been assigned to your asset, delete the record and create a new one. </a:t>
            </a:r>
            <a:endParaRPr lang="en-US" sz="2800" dirty="0"/>
          </a:p>
        </p:txBody>
      </p:sp>
      <p:pic>
        <p:nvPicPr>
          <p:cNvPr id="5" name="Picture 4"/>
          <p:cNvPicPr>
            <a:picLocks noChangeAspect="1"/>
          </p:cNvPicPr>
          <p:nvPr/>
        </p:nvPicPr>
        <p:blipFill>
          <a:blip r:embed="rId2"/>
          <a:stretch>
            <a:fillRect/>
          </a:stretch>
        </p:blipFill>
        <p:spPr>
          <a:xfrm>
            <a:off x="4488842" y="2281374"/>
            <a:ext cx="2390775" cy="1914525"/>
          </a:xfrm>
          <a:prstGeom prst="rect">
            <a:avLst/>
          </a:prstGeom>
        </p:spPr>
      </p:pic>
    </p:spTree>
    <p:extLst>
      <p:ext uri="{BB962C8B-B14F-4D97-AF65-F5344CB8AC3E}">
        <p14:creationId xmlns:p14="http://schemas.microsoft.com/office/powerpoint/2010/main" val="4130578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80664" y="807520"/>
            <a:ext cx="4737100" cy="5126037"/>
          </a:xfrm>
        </p:spPr>
        <p:txBody>
          <a:bodyPr/>
          <a:lstStyle/>
          <a:p>
            <a:pPr algn="ctr"/>
            <a:r>
              <a:rPr lang="en-US" sz="4800" b="1" dirty="0" smtClean="0"/>
              <a:t>Fixed </a:t>
            </a:r>
            <a:br>
              <a:rPr lang="en-US" sz="4800" b="1" dirty="0" smtClean="0"/>
            </a:br>
            <a:r>
              <a:rPr lang="en-US" sz="4800" b="1" dirty="0" smtClean="0"/>
              <a:t>Asset </a:t>
            </a:r>
            <a:br>
              <a:rPr lang="en-US" sz="4800" b="1" dirty="0" smtClean="0"/>
            </a:br>
            <a:r>
              <a:rPr lang="en-US" sz="4800" b="1" dirty="0" smtClean="0"/>
              <a:t>Reports</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199" y="727788"/>
            <a:ext cx="4602525" cy="5464525"/>
          </a:xfrm>
          <a:prstGeom prst="rect">
            <a:avLst/>
          </a:prstGeom>
        </p:spPr>
      </p:pic>
    </p:spTree>
    <p:extLst>
      <p:ext uri="{BB962C8B-B14F-4D97-AF65-F5344CB8AC3E}">
        <p14:creationId xmlns:p14="http://schemas.microsoft.com/office/powerpoint/2010/main" val="3506785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9472" y="574190"/>
            <a:ext cx="6680718" cy="823912"/>
          </a:xfrm>
        </p:spPr>
        <p:txBody>
          <a:bodyPr/>
          <a:lstStyle/>
          <a:p>
            <a:pPr algn="ctr"/>
            <a:r>
              <a:rPr lang="en-US" dirty="0" smtClean="0"/>
              <a:t>Unposted Fixed Asset Report</a:t>
            </a:r>
            <a:endParaRPr lang="en-US" dirty="0"/>
          </a:p>
        </p:txBody>
      </p:sp>
      <p:sp>
        <p:nvSpPr>
          <p:cNvPr id="3" name="Content Placeholder 2"/>
          <p:cNvSpPr>
            <a:spLocks noGrp="1"/>
          </p:cNvSpPr>
          <p:nvPr>
            <p:ph idx="4294967295"/>
          </p:nvPr>
        </p:nvSpPr>
        <p:spPr>
          <a:xfrm>
            <a:off x="881598" y="1398102"/>
            <a:ext cx="6216466" cy="4560531"/>
          </a:xfrm>
        </p:spPr>
        <p:txBody>
          <a:bodyPr>
            <a:normAutofit/>
          </a:bodyPr>
          <a:lstStyle/>
          <a:p>
            <a:pPr marL="914400" lvl="2" indent="0">
              <a:lnSpc>
                <a:spcPct val="110000"/>
              </a:lnSpc>
              <a:buNone/>
            </a:pPr>
            <a:r>
              <a:rPr lang="en-US" sz="2800" dirty="0" smtClean="0"/>
              <a:t>Review or </a:t>
            </a:r>
            <a:r>
              <a:rPr lang="en-US" sz="2800" dirty="0"/>
              <a:t>print </a:t>
            </a:r>
            <a:r>
              <a:rPr lang="en-US" sz="2800" dirty="0" smtClean="0"/>
              <a:t>all </a:t>
            </a:r>
            <a:r>
              <a:rPr lang="en-US" sz="2800" dirty="0"/>
              <a:t>transactions which have been posted in the General Ledger, but have not yet been posted to a fixed </a:t>
            </a:r>
            <a:r>
              <a:rPr lang="en-US" sz="2800" dirty="0" smtClean="0"/>
              <a:t>asset </a:t>
            </a:r>
          </a:p>
          <a:p>
            <a:pPr marL="914400" lvl="2" indent="0">
              <a:lnSpc>
                <a:spcPct val="110000"/>
              </a:lnSpc>
              <a:buNone/>
            </a:pPr>
            <a:r>
              <a:rPr lang="en-US" dirty="0" smtClean="0"/>
              <a:t>(shows OV receipt batches, used for JE entry reference)</a:t>
            </a:r>
          </a:p>
          <a:p>
            <a:pPr marL="0" indent="0" algn="ctr">
              <a:buNone/>
            </a:pPr>
            <a:endParaRPr lang="en-US" dirty="0" smtClean="0"/>
          </a:p>
          <a:p>
            <a:pPr marL="0" indent="0" algn="ctr">
              <a:buNone/>
            </a:pPr>
            <a:r>
              <a:rPr lang="en-US" i="1" dirty="0" smtClean="0"/>
              <a:t>Simply: costs coded to fixed asset object code</a:t>
            </a:r>
          </a:p>
          <a:p>
            <a:pPr marL="0" indent="0" algn="ctr">
              <a:buNone/>
            </a:pPr>
            <a:r>
              <a:rPr lang="en-US" i="1" dirty="0" smtClean="0"/>
              <a:t>  	  &amp; have been receipted or entered as JE</a:t>
            </a:r>
          </a:p>
          <a:p>
            <a:pPr marL="0" indent="0">
              <a:buNone/>
            </a:pPr>
            <a:endParaRPr lang="en-US"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190" y="662472"/>
            <a:ext cx="4193843" cy="5510341"/>
          </a:xfrm>
          <a:prstGeom prst="rect">
            <a:avLst/>
          </a:prstGeom>
        </p:spPr>
      </p:pic>
    </p:spTree>
    <p:extLst>
      <p:ext uri="{BB962C8B-B14F-4D97-AF65-F5344CB8AC3E}">
        <p14:creationId xmlns:p14="http://schemas.microsoft.com/office/powerpoint/2010/main" val="1405430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824068" y="746450"/>
            <a:ext cx="10552090" cy="5348124"/>
          </a:xfrm>
          <a:prstGeom prst="rect">
            <a:avLst/>
          </a:prstGeom>
        </p:spPr>
      </p:pic>
    </p:spTree>
    <p:extLst>
      <p:ext uri="{BB962C8B-B14F-4D97-AF65-F5344CB8AC3E}">
        <p14:creationId xmlns:p14="http://schemas.microsoft.com/office/powerpoint/2010/main" val="1165198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823" y="436201"/>
            <a:ext cx="9316387" cy="1319134"/>
          </a:xfrm>
        </p:spPr>
        <p:txBody>
          <a:bodyPr/>
          <a:lstStyle/>
          <a:p>
            <a:pPr algn="ctr"/>
            <a:r>
              <a:rPr lang="en-US" dirty="0" smtClean="0"/>
              <a:t>Fixed Asset No Cost Integrity Report</a:t>
            </a:r>
            <a:endParaRPr lang="en-US" dirty="0"/>
          </a:p>
        </p:txBody>
      </p:sp>
      <p:sp>
        <p:nvSpPr>
          <p:cNvPr id="4" name="Rectangle 3"/>
          <p:cNvSpPr/>
          <p:nvPr/>
        </p:nvSpPr>
        <p:spPr>
          <a:xfrm>
            <a:off x="854441" y="1755335"/>
            <a:ext cx="10448143" cy="3785652"/>
          </a:xfrm>
          <a:prstGeom prst="rect">
            <a:avLst/>
          </a:prstGeom>
        </p:spPr>
        <p:txBody>
          <a:bodyPr wrap="square">
            <a:spAutoFit/>
          </a:bodyPr>
          <a:lstStyle/>
          <a:p>
            <a:pPr marL="342900" indent="-342900">
              <a:buFont typeface="Arial" panose="020B0604020202020204" pitchFamily="34" charset="0"/>
              <a:buChar char="•"/>
            </a:pPr>
            <a:r>
              <a:rPr lang="en-US" sz="2400" dirty="0" smtClean="0"/>
              <a:t>Review </a:t>
            </a:r>
            <a:r>
              <a:rPr lang="en-US" sz="2400" dirty="0"/>
              <a:t>or print any assets that are missing costs associated with the asset.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Goal </a:t>
            </a:r>
            <a:r>
              <a:rPr lang="en-US" sz="2400" dirty="0"/>
              <a:t>is to have this report blank, kept as short as possible, and with only recently acquired assets </a:t>
            </a:r>
          </a:p>
          <a:p>
            <a:r>
              <a:rPr lang="en-US" sz="2400" dirty="0"/>
              <a:t>   </a:t>
            </a:r>
            <a:endParaRPr lang="en-US" sz="2400" dirty="0" smtClean="0"/>
          </a:p>
          <a:p>
            <a:pPr marL="342900" indent="-342900">
              <a:buFont typeface="Arial" panose="020B0604020202020204" pitchFamily="34" charset="0"/>
              <a:buChar char="•"/>
            </a:pPr>
            <a:r>
              <a:rPr lang="en-US" sz="2400" i="1" dirty="0" smtClean="0"/>
              <a:t>Simply: asset </a:t>
            </a:r>
            <a:r>
              <a:rPr lang="en-US" sz="2400" i="1" dirty="0"/>
              <a:t>master has been created, but no costs are </a:t>
            </a:r>
            <a:r>
              <a:rPr lang="en-US" sz="2400" i="1" dirty="0" smtClean="0"/>
              <a:t>attached</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smtClean="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374" y="4026837"/>
            <a:ext cx="4126357" cy="2176976"/>
          </a:xfrm>
          <a:prstGeom prst="rect">
            <a:avLst/>
          </a:prstGeom>
        </p:spPr>
      </p:pic>
    </p:spTree>
    <p:extLst>
      <p:ext uri="{BB962C8B-B14F-4D97-AF65-F5344CB8AC3E}">
        <p14:creationId xmlns:p14="http://schemas.microsoft.com/office/powerpoint/2010/main" val="15723395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stretch>
            <a:fillRect/>
          </a:stretch>
        </p:blipFill>
        <p:spPr>
          <a:xfrm>
            <a:off x="1035698" y="659553"/>
            <a:ext cx="10110101" cy="5541632"/>
          </a:xfrm>
          <a:prstGeom prst="rect">
            <a:avLst/>
          </a:prstGeom>
        </p:spPr>
      </p:pic>
    </p:spTree>
    <p:extLst>
      <p:ext uri="{BB962C8B-B14F-4D97-AF65-F5344CB8AC3E}">
        <p14:creationId xmlns:p14="http://schemas.microsoft.com/office/powerpoint/2010/main" val="325796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46244" y="765110"/>
            <a:ext cx="9069355" cy="3331029"/>
          </a:xfrm>
        </p:spPr>
        <p:txBody>
          <a:bodyPr/>
          <a:lstStyle/>
          <a:p>
            <a:pPr algn="ctr"/>
            <a:r>
              <a:rPr lang="en-US" dirty="0" smtClean="0"/>
              <a:t>Posting Costs to an Asset </a:t>
            </a:r>
            <a:endParaRPr lang="en-US" dirty="0"/>
          </a:p>
        </p:txBody>
      </p:sp>
      <p:pic>
        <p:nvPicPr>
          <p:cNvPr id="7" name="Picture 6"/>
          <p:cNvPicPr>
            <a:picLocks noChangeAspect="1"/>
          </p:cNvPicPr>
          <p:nvPr/>
        </p:nvPicPr>
        <p:blipFill>
          <a:blip r:embed="rId2"/>
          <a:stretch>
            <a:fillRect/>
          </a:stretch>
        </p:blipFill>
        <p:spPr>
          <a:xfrm>
            <a:off x="1578301" y="2763544"/>
            <a:ext cx="9054059" cy="1622193"/>
          </a:xfrm>
          <a:prstGeom prst="rect">
            <a:avLst/>
          </a:prstGeom>
        </p:spPr>
      </p:pic>
    </p:spTree>
    <p:extLst>
      <p:ext uri="{BB962C8B-B14F-4D97-AF65-F5344CB8AC3E}">
        <p14:creationId xmlns:p14="http://schemas.microsoft.com/office/powerpoint/2010/main" val="12773409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32453" y="1194427"/>
            <a:ext cx="9500588" cy="4636878"/>
          </a:xfrm>
          <a:prstGeom prst="rect">
            <a:avLst/>
          </a:prstGeom>
        </p:spPr>
      </p:pic>
      <p:sp>
        <p:nvSpPr>
          <p:cNvPr id="5" name="Title 4"/>
          <p:cNvSpPr>
            <a:spLocks noGrp="1"/>
          </p:cNvSpPr>
          <p:nvPr>
            <p:ph type="title"/>
          </p:nvPr>
        </p:nvSpPr>
        <p:spPr>
          <a:xfrm>
            <a:off x="838200" y="365125"/>
            <a:ext cx="10515600" cy="942307"/>
          </a:xfrm>
        </p:spPr>
        <p:txBody>
          <a:bodyPr>
            <a:normAutofit/>
          </a:bodyPr>
          <a:lstStyle/>
          <a:p>
            <a:r>
              <a:rPr lang="en-US" sz="2000" b="1" dirty="0" smtClean="0"/>
              <a:t>State of NE -&gt; Fixed Assets -&gt; Post Fixed Asset Transactions-&gt; Revise Unposted F/A </a:t>
            </a:r>
            <a:r>
              <a:rPr lang="en-US" sz="2000" b="1" dirty="0" smtClean="0"/>
              <a:t>Entries</a:t>
            </a:r>
            <a:endParaRPr lang="en-US" sz="2000" b="1" dirty="0"/>
          </a:p>
        </p:txBody>
      </p:sp>
      <p:sp>
        <p:nvSpPr>
          <p:cNvPr id="7" name="TextBox 6"/>
          <p:cNvSpPr txBox="1"/>
          <p:nvPr/>
        </p:nvSpPr>
        <p:spPr>
          <a:xfrm>
            <a:off x="4528376" y="1307432"/>
            <a:ext cx="2743200" cy="523220"/>
          </a:xfrm>
          <a:prstGeom prst="rect">
            <a:avLst/>
          </a:prstGeom>
          <a:solidFill>
            <a:schemeClr val="bg1"/>
          </a:solidFill>
          <a:ln>
            <a:solidFill>
              <a:schemeClr val="tx1"/>
            </a:solidFill>
          </a:ln>
        </p:spPr>
        <p:txBody>
          <a:bodyPr wrap="square" rtlCol="0">
            <a:spAutoFit/>
          </a:bodyPr>
          <a:lstStyle/>
          <a:p>
            <a:r>
              <a:rPr lang="en-US" sz="1400" dirty="0" smtClean="0"/>
              <a:t>Doc #: found on Unposted Fixed Asset report, part of the OV batch </a:t>
            </a:r>
            <a:endParaRPr lang="en-US" sz="1400" dirty="0"/>
          </a:p>
        </p:txBody>
      </p:sp>
      <p:cxnSp>
        <p:nvCxnSpPr>
          <p:cNvPr id="9" name="Straight Arrow Connector 8"/>
          <p:cNvCxnSpPr/>
          <p:nvPr/>
        </p:nvCxnSpPr>
        <p:spPr>
          <a:xfrm flipH="1">
            <a:off x="5124471" y="1830652"/>
            <a:ext cx="296615" cy="226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8075" y="1721568"/>
            <a:ext cx="1100890" cy="1384995"/>
          </a:xfrm>
          <a:prstGeom prst="rect">
            <a:avLst/>
          </a:prstGeom>
          <a:solidFill>
            <a:schemeClr val="bg1"/>
          </a:solidFill>
          <a:ln>
            <a:solidFill>
              <a:schemeClr val="tx1"/>
            </a:solidFill>
          </a:ln>
        </p:spPr>
        <p:txBody>
          <a:bodyPr wrap="square" rtlCol="0">
            <a:spAutoFit/>
          </a:bodyPr>
          <a:lstStyle/>
          <a:p>
            <a:r>
              <a:rPr lang="en-US" sz="1400" dirty="0" smtClean="0"/>
              <a:t>Add Tag # to asset</a:t>
            </a:r>
          </a:p>
          <a:p>
            <a:r>
              <a:rPr lang="en-US" sz="1400" dirty="0" smtClean="0"/>
              <a:t>Row - Revise entries-enter Tag # and save </a:t>
            </a:r>
            <a:endParaRPr lang="en-US" sz="1400" dirty="0"/>
          </a:p>
        </p:txBody>
      </p:sp>
      <p:cxnSp>
        <p:nvCxnSpPr>
          <p:cNvPr id="16" name="Straight Arrow Connector 15"/>
          <p:cNvCxnSpPr>
            <a:stCxn id="11" idx="2"/>
          </p:cNvCxnSpPr>
          <p:nvPr/>
        </p:nvCxnSpPr>
        <p:spPr>
          <a:xfrm>
            <a:off x="1218520" y="3106563"/>
            <a:ext cx="1037402" cy="1344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05477" y="1916511"/>
            <a:ext cx="253952" cy="1401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08095" y="5831305"/>
            <a:ext cx="3144252" cy="369332"/>
          </a:xfrm>
          <a:prstGeom prst="rect">
            <a:avLst/>
          </a:prstGeom>
          <a:solidFill>
            <a:schemeClr val="bg1"/>
          </a:solidFill>
          <a:ln>
            <a:solidFill>
              <a:schemeClr val="tx1"/>
            </a:solidFill>
          </a:ln>
        </p:spPr>
        <p:txBody>
          <a:bodyPr wrap="square" rtlCol="0">
            <a:spAutoFit/>
          </a:bodyPr>
          <a:lstStyle/>
          <a:p>
            <a:r>
              <a:rPr lang="en-US" dirty="0" smtClean="0"/>
              <a:t>Final Step: Row -&gt; Post -&gt; Save</a:t>
            </a:r>
            <a:endParaRPr lang="en-US" dirty="0"/>
          </a:p>
        </p:txBody>
      </p:sp>
    </p:spTree>
    <p:extLst>
      <p:ext uri="{BB962C8B-B14F-4D97-AF65-F5344CB8AC3E}">
        <p14:creationId xmlns:p14="http://schemas.microsoft.com/office/powerpoint/2010/main" val="521581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5625"/>
            <a:ext cx="10515600" cy="805949"/>
          </a:xfrm>
        </p:spPr>
        <p:txBody>
          <a:bodyPr>
            <a:normAutofit/>
          </a:bodyPr>
          <a:lstStyle/>
          <a:p>
            <a:r>
              <a:rPr lang="en-US" sz="1800" b="1" dirty="0" smtClean="0"/>
              <a:t>Asset Master-&gt; Asset Balance Info -&gt; Cost </a:t>
            </a:r>
            <a:r>
              <a:rPr lang="en-US" sz="1800" b="1" dirty="0" smtClean="0"/>
              <a:t>Summary </a:t>
            </a:r>
            <a:endParaRPr lang="en-US" sz="1800" b="1" dirty="0"/>
          </a:p>
        </p:txBody>
      </p:sp>
      <p:pic>
        <p:nvPicPr>
          <p:cNvPr id="4" name="Content Placeholder 3"/>
          <p:cNvPicPr>
            <a:picLocks noGrp="1" noChangeAspect="1"/>
          </p:cNvPicPr>
          <p:nvPr>
            <p:ph idx="1"/>
          </p:nvPr>
        </p:nvPicPr>
        <p:blipFill>
          <a:blip r:embed="rId3"/>
          <a:stretch>
            <a:fillRect/>
          </a:stretch>
        </p:blipFill>
        <p:spPr>
          <a:xfrm>
            <a:off x="912846" y="1257300"/>
            <a:ext cx="9918031" cy="4752974"/>
          </a:xfrm>
          <a:prstGeom prst="rect">
            <a:avLst/>
          </a:prstGeom>
        </p:spPr>
      </p:pic>
      <p:sp>
        <p:nvSpPr>
          <p:cNvPr id="5" name="TextBox 4"/>
          <p:cNvSpPr txBox="1"/>
          <p:nvPr/>
        </p:nvSpPr>
        <p:spPr>
          <a:xfrm>
            <a:off x="328864" y="2971437"/>
            <a:ext cx="3946358" cy="369332"/>
          </a:xfrm>
          <a:prstGeom prst="rect">
            <a:avLst/>
          </a:prstGeom>
          <a:solidFill>
            <a:schemeClr val="bg1"/>
          </a:solidFill>
          <a:ln>
            <a:solidFill>
              <a:schemeClr val="tx1"/>
            </a:solidFill>
          </a:ln>
        </p:spPr>
        <p:txBody>
          <a:bodyPr wrap="square" rtlCol="0">
            <a:spAutoFit/>
          </a:bodyPr>
          <a:lstStyle/>
          <a:p>
            <a:r>
              <a:rPr lang="en-US" dirty="0" smtClean="0"/>
              <a:t>Notice account #’s- both list the “34” </a:t>
            </a:r>
            <a:endParaRPr lang="en-US" dirty="0"/>
          </a:p>
        </p:txBody>
      </p:sp>
      <p:cxnSp>
        <p:nvCxnSpPr>
          <p:cNvPr id="7" name="Straight Arrow Connector 6"/>
          <p:cNvCxnSpPr>
            <a:stCxn id="5" idx="2"/>
          </p:cNvCxnSpPr>
          <p:nvPr/>
        </p:nvCxnSpPr>
        <p:spPr>
          <a:xfrm flipH="1">
            <a:off x="1981200" y="3340769"/>
            <a:ext cx="320843" cy="838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045368" y="3340769"/>
            <a:ext cx="256675" cy="1455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21053" y="4973053"/>
            <a:ext cx="2294021" cy="369332"/>
          </a:xfrm>
          <a:prstGeom prst="rect">
            <a:avLst/>
          </a:prstGeom>
          <a:solidFill>
            <a:schemeClr val="bg1"/>
          </a:solidFill>
          <a:ln>
            <a:solidFill>
              <a:schemeClr val="tx1"/>
            </a:solidFill>
          </a:ln>
        </p:spPr>
        <p:txBody>
          <a:bodyPr wrap="square" rtlCol="0">
            <a:spAutoFit/>
          </a:bodyPr>
          <a:lstStyle/>
          <a:p>
            <a:r>
              <a:rPr lang="en-US" dirty="0" smtClean="0"/>
              <a:t>Value of asset posted</a:t>
            </a:r>
            <a:endParaRPr lang="en-US" dirty="0"/>
          </a:p>
        </p:txBody>
      </p:sp>
      <p:cxnSp>
        <p:nvCxnSpPr>
          <p:cNvPr id="13" name="Straight Arrow Connector 12"/>
          <p:cNvCxnSpPr>
            <a:stCxn id="11" idx="1"/>
          </p:cNvCxnSpPr>
          <p:nvPr/>
        </p:nvCxnSpPr>
        <p:spPr>
          <a:xfrm flipH="1" flipV="1">
            <a:off x="7026442" y="4796589"/>
            <a:ext cx="994611" cy="361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574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encumbrance?</a:t>
            </a:r>
            <a:endParaRPr lang="en-US" dirty="0"/>
          </a:p>
        </p:txBody>
      </p:sp>
      <p:sp>
        <p:nvSpPr>
          <p:cNvPr id="3" name="Content Placeholder 2"/>
          <p:cNvSpPr>
            <a:spLocks noGrp="1"/>
          </p:cNvSpPr>
          <p:nvPr>
            <p:ph idx="1"/>
          </p:nvPr>
        </p:nvSpPr>
        <p:spPr/>
        <p:txBody>
          <a:bodyPr/>
          <a:lstStyle/>
          <a:p>
            <a:r>
              <a:rPr lang="en-US" dirty="0" smtClean="0"/>
              <a:t>Financial obligations which are chargeable to a specific biennium’s appropriation and for which a part of the appropriation is reserved.</a:t>
            </a:r>
          </a:p>
          <a:p>
            <a:endParaRPr lang="en-US" dirty="0"/>
          </a:p>
          <a:p>
            <a:r>
              <a:rPr lang="en-US" dirty="0" smtClean="0"/>
              <a:t>Policy based on Statutes 81-138.01 – 81-138.04</a:t>
            </a:r>
          </a:p>
          <a:p>
            <a:endParaRPr lang="en-US" dirty="0"/>
          </a:p>
          <a:p>
            <a:r>
              <a:rPr lang="en-US" dirty="0" smtClean="0"/>
              <a:t>In simple terms:  an encumbrance is a reservation of an appropriation</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168879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Asset </a:t>
            </a:r>
            <a:r>
              <a:rPr lang="en-US" dirty="0" smtClean="0"/>
              <a:t>Transaction</a:t>
            </a:r>
            <a:endParaRPr lang="en-US" dirty="0"/>
          </a:p>
        </p:txBody>
      </p:sp>
      <p:pic>
        <p:nvPicPr>
          <p:cNvPr id="6" name="Content Placeholder 5"/>
          <p:cNvPicPr>
            <a:picLocks noGrp="1" noChangeAspect="1"/>
          </p:cNvPicPr>
          <p:nvPr>
            <p:ph idx="1"/>
          </p:nvPr>
        </p:nvPicPr>
        <p:blipFill>
          <a:blip r:embed="rId2"/>
          <a:stretch>
            <a:fillRect/>
          </a:stretch>
        </p:blipFill>
        <p:spPr>
          <a:xfrm>
            <a:off x="838200" y="2350744"/>
            <a:ext cx="10515600" cy="3301099"/>
          </a:xfrm>
          <a:prstGeom prst="rect">
            <a:avLst/>
          </a:prstGeom>
        </p:spPr>
      </p:pic>
      <p:sp>
        <p:nvSpPr>
          <p:cNvPr id="7" name="TextBox 6"/>
          <p:cNvSpPr txBox="1"/>
          <p:nvPr/>
        </p:nvSpPr>
        <p:spPr>
          <a:xfrm>
            <a:off x="5774746" y="2091552"/>
            <a:ext cx="1668379" cy="830997"/>
          </a:xfrm>
          <a:prstGeom prst="rect">
            <a:avLst/>
          </a:prstGeom>
          <a:solidFill>
            <a:schemeClr val="bg1"/>
          </a:solidFill>
          <a:ln>
            <a:solidFill>
              <a:schemeClr val="tx1"/>
            </a:solidFill>
          </a:ln>
        </p:spPr>
        <p:txBody>
          <a:bodyPr wrap="square" rtlCol="0">
            <a:spAutoFit/>
          </a:bodyPr>
          <a:lstStyle/>
          <a:p>
            <a:r>
              <a:rPr lang="en-US" sz="1200" dirty="0"/>
              <a:t>Doc #: found on Unposted Fixed Asset report, part of the OV batch </a:t>
            </a:r>
          </a:p>
        </p:txBody>
      </p:sp>
      <p:cxnSp>
        <p:nvCxnSpPr>
          <p:cNvPr id="9" name="Straight Arrow Connector 8"/>
          <p:cNvCxnSpPr>
            <a:stCxn id="7" idx="2"/>
          </p:cNvCxnSpPr>
          <p:nvPr/>
        </p:nvCxnSpPr>
        <p:spPr>
          <a:xfrm flipH="1">
            <a:off x="6221046" y="2922549"/>
            <a:ext cx="387890" cy="344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9648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647825" y="770021"/>
            <a:ext cx="8896350" cy="5279942"/>
          </a:xfrm>
          <a:prstGeom prst="rect">
            <a:avLst/>
          </a:prstGeom>
        </p:spPr>
      </p:pic>
      <p:sp>
        <p:nvSpPr>
          <p:cNvPr id="5" name="TextBox 4"/>
          <p:cNvSpPr txBox="1"/>
          <p:nvPr/>
        </p:nvSpPr>
        <p:spPr>
          <a:xfrm>
            <a:off x="593558" y="5988734"/>
            <a:ext cx="1443789" cy="646331"/>
          </a:xfrm>
          <a:prstGeom prst="rect">
            <a:avLst/>
          </a:prstGeom>
          <a:solidFill>
            <a:schemeClr val="bg1"/>
          </a:solidFill>
          <a:ln>
            <a:solidFill>
              <a:schemeClr val="tx1"/>
            </a:solidFill>
          </a:ln>
        </p:spPr>
        <p:txBody>
          <a:bodyPr wrap="square" rtlCol="0">
            <a:spAutoFit/>
          </a:bodyPr>
          <a:lstStyle/>
          <a:p>
            <a:r>
              <a:rPr lang="en-US" dirty="0"/>
              <a:t>Add Tag # </a:t>
            </a:r>
            <a:r>
              <a:rPr lang="en-US" dirty="0" smtClean="0"/>
              <a:t>to each line </a:t>
            </a:r>
            <a:endParaRPr lang="en-US" dirty="0"/>
          </a:p>
        </p:txBody>
      </p:sp>
      <p:cxnSp>
        <p:nvCxnSpPr>
          <p:cNvPr id="7" name="Straight Arrow Connector 6"/>
          <p:cNvCxnSpPr>
            <a:stCxn id="5" idx="3"/>
          </p:cNvCxnSpPr>
          <p:nvPr/>
        </p:nvCxnSpPr>
        <p:spPr>
          <a:xfrm flipV="1">
            <a:off x="2037347" y="6049169"/>
            <a:ext cx="529390" cy="262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86073" y="3774615"/>
            <a:ext cx="1487404" cy="461665"/>
          </a:xfrm>
          <a:prstGeom prst="rect">
            <a:avLst/>
          </a:prstGeom>
          <a:solidFill>
            <a:schemeClr val="bg1"/>
          </a:solidFill>
          <a:ln>
            <a:solidFill>
              <a:schemeClr val="tx1"/>
            </a:solidFill>
          </a:ln>
        </p:spPr>
        <p:txBody>
          <a:bodyPr wrap="square" rtlCol="0">
            <a:spAutoFit/>
          </a:bodyPr>
          <a:lstStyle/>
          <a:p>
            <a:r>
              <a:rPr lang="en-US" sz="1200" dirty="0" smtClean="0"/>
              <a:t>Import excel sheet for multiple entries</a:t>
            </a:r>
            <a:endParaRPr lang="en-US" sz="1200" dirty="0"/>
          </a:p>
        </p:txBody>
      </p:sp>
      <p:cxnSp>
        <p:nvCxnSpPr>
          <p:cNvPr id="10" name="Straight Arrow Connector 9"/>
          <p:cNvCxnSpPr/>
          <p:nvPr/>
        </p:nvCxnSpPr>
        <p:spPr>
          <a:xfrm>
            <a:off x="9629775" y="4236280"/>
            <a:ext cx="476751" cy="632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12195" y="3186515"/>
            <a:ext cx="1659355" cy="646331"/>
          </a:xfrm>
          <a:prstGeom prst="rect">
            <a:avLst/>
          </a:prstGeom>
          <a:solidFill>
            <a:schemeClr val="bg1"/>
          </a:solidFill>
          <a:ln>
            <a:solidFill>
              <a:schemeClr val="tx1"/>
            </a:solidFill>
          </a:ln>
        </p:spPr>
        <p:txBody>
          <a:bodyPr wrap="square" rtlCol="0">
            <a:spAutoFit/>
          </a:bodyPr>
          <a:lstStyle/>
          <a:p>
            <a:r>
              <a:rPr lang="en-US" sz="1200" dirty="0" smtClean="0"/>
              <a:t>Amts. should balance when you hit “save” after all entries</a:t>
            </a:r>
            <a:endParaRPr lang="en-US" sz="1200" dirty="0"/>
          </a:p>
        </p:txBody>
      </p:sp>
      <p:cxnSp>
        <p:nvCxnSpPr>
          <p:cNvPr id="15" name="Straight Arrow Connector 14"/>
          <p:cNvCxnSpPr/>
          <p:nvPr/>
        </p:nvCxnSpPr>
        <p:spPr>
          <a:xfrm flipH="1">
            <a:off x="4179345" y="3832846"/>
            <a:ext cx="962527" cy="320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49754" y="3832846"/>
            <a:ext cx="1032460" cy="320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557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12367" y="1050422"/>
            <a:ext cx="7975876" cy="5033137"/>
          </a:xfrm>
        </p:spPr>
        <p:txBody>
          <a:bodyPr>
            <a:normAutofit/>
          </a:bodyPr>
          <a:lstStyle/>
          <a:p>
            <a:r>
              <a:rPr lang="en-US" dirty="0" smtClean="0"/>
              <a:t>Posting costs to an asset need to be completed within the same month as the receipt! </a:t>
            </a:r>
          </a:p>
          <a:p>
            <a:endParaRPr lang="en-US" dirty="0" smtClean="0"/>
          </a:p>
          <a:p>
            <a:r>
              <a:rPr lang="en-US" dirty="0" smtClean="0"/>
              <a:t>If they are not, a JE must be completed in order to post the costs</a:t>
            </a:r>
          </a:p>
          <a:p>
            <a:endParaRPr lang="en-US" dirty="0" smtClean="0"/>
          </a:p>
          <a:p>
            <a:r>
              <a:rPr lang="en-US" dirty="0" smtClean="0"/>
              <a:t>Allow ample time between receipting and posting costs to fixed assets</a:t>
            </a:r>
          </a:p>
          <a:p>
            <a:pPr marL="0" indent="0">
              <a:buNone/>
            </a:pPr>
            <a:r>
              <a:rPr lang="en-US" dirty="0" smtClean="0"/>
              <a:t>   </a:t>
            </a:r>
            <a:r>
              <a:rPr lang="en-US" sz="2400" i="1" dirty="0" smtClean="0"/>
              <a:t>Ex. 5 days before month end, do not receipt any fixed assets!</a:t>
            </a:r>
            <a:endParaRPr lang="en-US" sz="2400" i="1" dirty="0"/>
          </a:p>
        </p:txBody>
      </p:sp>
      <p:pic>
        <p:nvPicPr>
          <p:cNvPr id="5" name="Picture 4"/>
          <p:cNvPicPr>
            <a:picLocks noChangeAspect="1"/>
          </p:cNvPicPr>
          <p:nvPr/>
        </p:nvPicPr>
        <p:blipFill>
          <a:blip r:embed="rId2"/>
          <a:stretch>
            <a:fillRect/>
          </a:stretch>
        </p:blipFill>
        <p:spPr>
          <a:xfrm>
            <a:off x="1004953" y="2360260"/>
            <a:ext cx="2152650" cy="2124075"/>
          </a:xfrm>
          <a:prstGeom prst="rect">
            <a:avLst/>
          </a:prstGeom>
        </p:spPr>
      </p:pic>
    </p:spTree>
    <p:extLst>
      <p:ext uri="{BB962C8B-B14F-4D97-AF65-F5344CB8AC3E}">
        <p14:creationId xmlns:p14="http://schemas.microsoft.com/office/powerpoint/2010/main" val="1708711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Fixed Assets: prior month cost posting</a:t>
            </a:r>
            <a:endParaRPr lang="en-US" dirty="0"/>
          </a:p>
        </p:txBody>
      </p:sp>
      <p:sp>
        <p:nvSpPr>
          <p:cNvPr id="3" name="Content Placeholder 2"/>
          <p:cNvSpPr>
            <a:spLocks noGrp="1"/>
          </p:cNvSpPr>
          <p:nvPr>
            <p:ph idx="1"/>
          </p:nvPr>
        </p:nvSpPr>
        <p:spPr/>
        <p:txBody>
          <a:bodyPr/>
          <a:lstStyle/>
          <a:p>
            <a:pPr lvl="0"/>
            <a:r>
              <a:rPr lang="en-US" dirty="0"/>
              <a:t>Compare the “Fixed Asset No Cost </a:t>
            </a:r>
            <a:r>
              <a:rPr lang="en-US" dirty="0" smtClean="0"/>
              <a:t>Integrity</a:t>
            </a:r>
            <a:r>
              <a:rPr lang="en-US" dirty="0"/>
              <a:t>” </a:t>
            </a:r>
            <a:r>
              <a:rPr lang="en-US" dirty="0" smtClean="0"/>
              <a:t>report &amp; </a:t>
            </a:r>
            <a:r>
              <a:rPr lang="en-US" dirty="0"/>
              <a:t>“Unposted Fixed Asset” report. </a:t>
            </a:r>
            <a:endParaRPr lang="en-US" dirty="0" smtClean="0"/>
          </a:p>
          <a:p>
            <a:pPr marL="0" lvl="0" indent="0">
              <a:buNone/>
            </a:pPr>
            <a:endParaRPr lang="en-US" dirty="0" smtClean="0"/>
          </a:p>
          <a:p>
            <a:pPr lvl="0"/>
            <a:r>
              <a:rPr lang="en-US" dirty="0" smtClean="0"/>
              <a:t>Find </a:t>
            </a:r>
            <a:r>
              <a:rPr lang="en-US" dirty="0"/>
              <a:t>the cost on the “Unposted Fixed Asset” report (this is an “OV” receipt batch) that aligns with  “Fixed Asset </a:t>
            </a:r>
            <a:r>
              <a:rPr lang="en-US" dirty="0" smtClean="0"/>
              <a:t>No </a:t>
            </a:r>
            <a:r>
              <a:rPr lang="en-US" dirty="0"/>
              <a:t>Cost Integrity” report tags.  </a:t>
            </a:r>
            <a:endParaRPr lang="en-US" dirty="0" smtClean="0"/>
          </a:p>
          <a:p>
            <a:pPr marL="0" lvl="0" indent="0">
              <a:buNone/>
            </a:pPr>
            <a:endParaRPr lang="en-US" dirty="0" smtClean="0"/>
          </a:p>
          <a:p>
            <a:pPr lvl="0"/>
            <a:r>
              <a:rPr lang="en-US" dirty="0" smtClean="0"/>
              <a:t>Notate </a:t>
            </a:r>
            <a:r>
              <a:rPr lang="en-US" dirty="0"/>
              <a:t>the document # on the “Unposted Fixed Assets” </a:t>
            </a:r>
            <a:r>
              <a:rPr lang="en-US" dirty="0" smtClean="0"/>
              <a:t>report </a:t>
            </a:r>
            <a:endParaRPr lang="en-US" dirty="0"/>
          </a:p>
        </p:txBody>
      </p:sp>
    </p:spTree>
    <p:extLst>
      <p:ext uri="{BB962C8B-B14F-4D97-AF65-F5344CB8AC3E}">
        <p14:creationId xmlns:p14="http://schemas.microsoft.com/office/powerpoint/2010/main" val="6836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999" y="655262"/>
            <a:ext cx="10515600" cy="822395"/>
          </a:xfrm>
        </p:spPr>
        <p:txBody>
          <a:bodyPr>
            <a:normAutofit/>
          </a:bodyPr>
          <a:lstStyle/>
          <a:p>
            <a:r>
              <a:rPr lang="en-US" sz="2800" b="1" dirty="0" smtClean="0"/>
              <a:t>Creating your </a:t>
            </a:r>
            <a:r>
              <a:rPr lang="en-US" sz="2800" b="1" dirty="0" smtClean="0"/>
              <a:t>JE</a:t>
            </a:r>
            <a:r>
              <a:rPr lang="en-US" dirty="0" smtClean="0"/>
              <a:t/>
            </a:r>
            <a:br>
              <a:rPr lang="en-US" dirty="0" smtClean="0"/>
            </a:br>
            <a:r>
              <a:rPr lang="en-US" sz="1800" dirty="0" smtClean="0"/>
              <a:t>State of Nebraska-&gt;Accounting-&gt; Manage Journal Entry-&gt; click on “+”  </a:t>
            </a:r>
            <a:endParaRPr lang="en-US" sz="1800" dirty="0"/>
          </a:p>
        </p:txBody>
      </p:sp>
      <p:pic>
        <p:nvPicPr>
          <p:cNvPr id="4" name="Content Placeholder 3"/>
          <p:cNvPicPr>
            <a:picLocks noGrp="1" noChangeAspect="1"/>
          </p:cNvPicPr>
          <p:nvPr>
            <p:ph idx="1"/>
          </p:nvPr>
        </p:nvPicPr>
        <p:blipFill rotWithShape="1">
          <a:blip r:embed="rId3"/>
          <a:srcRect t="3447"/>
          <a:stretch/>
        </p:blipFill>
        <p:spPr>
          <a:xfrm>
            <a:off x="918411" y="1406769"/>
            <a:ext cx="9875174" cy="4770195"/>
          </a:xfrm>
          <a:prstGeom prst="rect">
            <a:avLst/>
          </a:prstGeom>
        </p:spPr>
      </p:pic>
      <p:cxnSp>
        <p:nvCxnSpPr>
          <p:cNvPr id="7" name="Straight Arrow Connector 6"/>
          <p:cNvCxnSpPr>
            <a:stCxn id="5" idx="0"/>
          </p:cNvCxnSpPr>
          <p:nvPr/>
        </p:nvCxnSpPr>
        <p:spPr>
          <a:xfrm flipV="1">
            <a:off x="1263316" y="3457575"/>
            <a:ext cx="3509" cy="2125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4326" y="5582653"/>
            <a:ext cx="2277979" cy="954107"/>
          </a:xfrm>
          <a:prstGeom prst="rect">
            <a:avLst/>
          </a:prstGeom>
          <a:solidFill>
            <a:schemeClr val="bg1"/>
          </a:solidFill>
          <a:ln>
            <a:solidFill>
              <a:schemeClr val="tx1"/>
            </a:solidFill>
          </a:ln>
        </p:spPr>
        <p:txBody>
          <a:bodyPr wrap="square" rtlCol="0">
            <a:spAutoFit/>
          </a:bodyPr>
          <a:lstStyle/>
          <a:p>
            <a:r>
              <a:rPr lang="en-US" sz="1400" dirty="0" smtClean="0"/>
              <a:t>Attach supporting documentation for JE entry </a:t>
            </a:r>
          </a:p>
          <a:p>
            <a:r>
              <a:rPr lang="en-US" sz="1400" dirty="0" smtClean="0"/>
              <a:t>ex.: PO and invoice, and other specific notes</a:t>
            </a:r>
            <a:endParaRPr lang="en-US" sz="1400" dirty="0"/>
          </a:p>
        </p:txBody>
      </p:sp>
      <p:sp>
        <p:nvSpPr>
          <p:cNvPr id="8" name="TextBox 7"/>
          <p:cNvSpPr txBox="1"/>
          <p:nvPr/>
        </p:nvSpPr>
        <p:spPr>
          <a:xfrm>
            <a:off x="6849978" y="1810358"/>
            <a:ext cx="1700464" cy="461665"/>
          </a:xfrm>
          <a:prstGeom prst="rect">
            <a:avLst/>
          </a:prstGeom>
          <a:solidFill>
            <a:schemeClr val="bg1"/>
          </a:solidFill>
          <a:ln>
            <a:solidFill>
              <a:schemeClr val="tx1"/>
            </a:solidFill>
          </a:ln>
        </p:spPr>
        <p:txBody>
          <a:bodyPr wrap="square" rtlCol="0">
            <a:spAutoFit/>
          </a:bodyPr>
          <a:lstStyle/>
          <a:p>
            <a:r>
              <a:rPr lang="en-US" sz="1200" dirty="0" smtClean="0"/>
              <a:t>Enter 2 leading zeros for PO #</a:t>
            </a:r>
            <a:endParaRPr lang="en-US" sz="1200" dirty="0"/>
          </a:p>
        </p:txBody>
      </p:sp>
      <p:cxnSp>
        <p:nvCxnSpPr>
          <p:cNvPr id="10" name="Straight Arrow Connector 9"/>
          <p:cNvCxnSpPr/>
          <p:nvPr/>
        </p:nvCxnSpPr>
        <p:spPr>
          <a:xfrm>
            <a:off x="7620000" y="2280213"/>
            <a:ext cx="1" cy="422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9364" y="2433948"/>
            <a:ext cx="1275347" cy="276999"/>
          </a:xfrm>
          <a:prstGeom prst="rect">
            <a:avLst/>
          </a:prstGeom>
          <a:solidFill>
            <a:schemeClr val="bg1"/>
          </a:solidFill>
          <a:ln>
            <a:solidFill>
              <a:schemeClr val="tx1"/>
            </a:solidFill>
          </a:ln>
        </p:spPr>
        <p:txBody>
          <a:bodyPr wrap="square" rtlCol="0">
            <a:spAutoFit/>
          </a:bodyPr>
          <a:lstStyle/>
          <a:p>
            <a:r>
              <a:rPr lang="en-US" sz="1200" dirty="0" smtClean="0"/>
              <a:t>Why JE is needed</a:t>
            </a:r>
            <a:endParaRPr lang="en-US" sz="1200" dirty="0"/>
          </a:p>
        </p:txBody>
      </p:sp>
      <p:cxnSp>
        <p:nvCxnSpPr>
          <p:cNvPr id="15" name="Straight Arrow Connector 14"/>
          <p:cNvCxnSpPr/>
          <p:nvPr/>
        </p:nvCxnSpPr>
        <p:spPr>
          <a:xfrm flipV="1">
            <a:off x="1604711" y="2362201"/>
            <a:ext cx="205039" cy="2102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81417" y="5321043"/>
            <a:ext cx="2454442" cy="523220"/>
          </a:xfrm>
          <a:prstGeom prst="rect">
            <a:avLst/>
          </a:prstGeom>
          <a:solidFill>
            <a:schemeClr val="bg1"/>
          </a:solidFill>
          <a:ln>
            <a:solidFill>
              <a:schemeClr val="tx1"/>
            </a:solidFill>
          </a:ln>
        </p:spPr>
        <p:txBody>
          <a:bodyPr wrap="square" rtlCol="0">
            <a:spAutoFit/>
          </a:bodyPr>
          <a:lstStyle/>
          <a:p>
            <a:r>
              <a:rPr lang="en-US" sz="1400" dirty="0" smtClean="0"/>
              <a:t>OV # and G/L date is from your Unposted FA report</a:t>
            </a:r>
            <a:endParaRPr lang="en-US" sz="1400" dirty="0"/>
          </a:p>
        </p:txBody>
      </p:sp>
      <p:cxnSp>
        <p:nvCxnSpPr>
          <p:cNvPr id="18" name="Straight Arrow Connector 17"/>
          <p:cNvCxnSpPr/>
          <p:nvPr/>
        </p:nvCxnSpPr>
        <p:spPr>
          <a:xfrm flipH="1" flipV="1">
            <a:off x="7090611" y="4555958"/>
            <a:ext cx="1812757" cy="753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8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89649" y="1539325"/>
            <a:ext cx="5646738" cy="708025"/>
          </a:xfrm>
        </p:spPr>
        <p:txBody>
          <a:bodyPr anchor="b">
            <a:normAutofit fontScale="90000"/>
          </a:bodyPr>
          <a:lstStyle/>
          <a:p>
            <a:r>
              <a:rPr lang="en-US" dirty="0" smtClean="0"/>
              <a:t>JE approved and </a:t>
            </a:r>
            <a:r>
              <a:rPr lang="en-US" dirty="0" smtClean="0"/>
              <a:t>posted </a:t>
            </a:r>
            <a:endParaRPr lang="en-US" dirty="0"/>
          </a:p>
        </p:txBody>
      </p:sp>
      <p:sp>
        <p:nvSpPr>
          <p:cNvPr id="3" name="Content Placeholder 2"/>
          <p:cNvSpPr>
            <a:spLocks noGrp="1"/>
          </p:cNvSpPr>
          <p:nvPr>
            <p:ph idx="4294967295"/>
          </p:nvPr>
        </p:nvSpPr>
        <p:spPr>
          <a:xfrm>
            <a:off x="1333501" y="2934283"/>
            <a:ext cx="9386596" cy="3253597"/>
          </a:xfrm>
        </p:spPr>
        <p:txBody>
          <a:bodyPr>
            <a:normAutofit fontScale="92500" lnSpcReduction="10000"/>
          </a:bodyPr>
          <a:lstStyle/>
          <a:p>
            <a:r>
              <a:rPr lang="en-US" dirty="0" smtClean="0"/>
              <a:t>Run Unposted Fixed Asset report, and note the document # related to your JE</a:t>
            </a:r>
          </a:p>
          <a:p>
            <a:pPr marL="0" indent="0">
              <a:buNone/>
            </a:pPr>
            <a:endParaRPr lang="en-US" dirty="0" smtClean="0"/>
          </a:p>
          <a:p>
            <a:r>
              <a:rPr lang="en-US" dirty="0"/>
              <a:t>E1 String: </a:t>
            </a:r>
            <a:endParaRPr lang="en-US" dirty="0" smtClean="0"/>
          </a:p>
          <a:p>
            <a:pPr lvl="1"/>
            <a:r>
              <a:rPr lang="en-US" sz="1700" dirty="0" smtClean="0"/>
              <a:t>State </a:t>
            </a:r>
            <a:r>
              <a:rPr lang="en-US" sz="1700" dirty="0"/>
              <a:t>of Nebraska&gt;Fixed Assets&gt;Post Fixed Asset </a:t>
            </a:r>
            <a:r>
              <a:rPr lang="en-US" sz="1700" dirty="0" smtClean="0"/>
              <a:t>Transactions&gt;Revise </a:t>
            </a:r>
            <a:r>
              <a:rPr lang="en-US" sz="1700" dirty="0"/>
              <a:t>unposted fixed asset </a:t>
            </a:r>
            <a:r>
              <a:rPr lang="en-US" sz="1700" dirty="0" smtClean="0"/>
              <a:t>entries</a:t>
            </a:r>
          </a:p>
          <a:p>
            <a:pPr marL="0" indent="0">
              <a:buNone/>
            </a:pPr>
            <a:endParaRPr lang="en-US" dirty="0" smtClean="0"/>
          </a:p>
          <a:p>
            <a:r>
              <a:rPr lang="en-US" dirty="0" smtClean="0"/>
              <a:t> </a:t>
            </a:r>
            <a:r>
              <a:rPr lang="en-US" dirty="0"/>
              <a:t>Enter document # from the new Unposted Fixed Asset report, search</a:t>
            </a:r>
            <a:r>
              <a:rPr lang="en-US" dirty="0" smtClean="0"/>
              <a:t>.</a:t>
            </a:r>
          </a:p>
          <a:p>
            <a:pPr marL="0" indent="0">
              <a:buNone/>
            </a:pPr>
            <a:r>
              <a:rPr lang="en-US" dirty="0" smtClean="0"/>
              <a:t>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34" y="709126"/>
            <a:ext cx="1997166" cy="2006082"/>
          </a:xfrm>
          <a:prstGeom prst="rect">
            <a:avLst/>
          </a:prstGeom>
        </p:spPr>
      </p:pic>
    </p:spTree>
    <p:extLst>
      <p:ext uri="{BB962C8B-B14F-4D97-AF65-F5344CB8AC3E}">
        <p14:creationId xmlns:p14="http://schemas.microsoft.com/office/powerpoint/2010/main" val="2121217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2038" y="653979"/>
            <a:ext cx="9753600" cy="1895475"/>
          </a:xfrm>
          <a:prstGeom prst="rect">
            <a:avLst/>
          </a:prstGeom>
        </p:spPr>
      </p:pic>
      <p:pic>
        <p:nvPicPr>
          <p:cNvPr id="4" name="Content Placeholder 3"/>
          <p:cNvPicPr>
            <a:picLocks noGrp="1" noChangeAspect="1"/>
          </p:cNvPicPr>
          <p:nvPr>
            <p:ph idx="4294967295"/>
          </p:nvPr>
        </p:nvPicPr>
        <p:blipFill>
          <a:blip r:embed="rId4"/>
          <a:stretch>
            <a:fillRect/>
          </a:stretch>
        </p:blipFill>
        <p:spPr>
          <a:xfrm>
            <a:off x="1072038" y="3020568"/>
            <a:ext cx="9753600" cy="2430379"/>
          </a:xfrm>
          <a:prstGeom prst="rect">
            <a:avLst/>
          </a:prstGeom>
        </p:spPr>
      </p:pic>
      <p:pic>
        <p:nvPicPr>
          <p:cNvPr id="6" name="Picture 5"/>
          <p:cNvPicPr>
            <a:picLocks noChangeAspect="1"/>
          </p:cNvPicPr>
          <p:nvPr/>
        </p:nvPicPr>
        <p:blipFill>
          <a:blip r:embed="rId5"/>
          <a:stretch>
            <a:fillRect/>
          </a:stretch>
        </p:blipFill>
        <p:spPr>
          <a:xfrm>
            <a:off x="1072038" y="2562852"/>
            <a:ext cx="9753600" cy="485148"/>
          </a:xfrm>
          <a:prstGeom prst="rect">
            <a:avLst/>
          </a:prstGeom>
        </p:spPr>
      </p:pic>
      <p:sp>
        <p:nvSpPr>
          <p:cNvPr id="7" name="TextBox 6"/>
          <p:cNvSpPr txBox="1"/>
          <p:nvPr/>
        </p:nvSpPr>
        <p:spPr>
          <a:xfrm>
            <a:off x="1619025" y="4997116"/>
            <a:ext cx="2253915" cy="1200329"/>
          </a:xfrm>
          <a:prstGeom prst="rect">
            <a:avLst/>
          </a:prstGeom>
          <a:solidFill>
            <a:schemeClr val="bg1"/>
          </a:solidFill>
          <a:ln>
            <a:solidFill>
              <a:schemeClr val="tx1"/>
            </a:solidFill>
          </a:ln>
        </p:spPr>
        <p:txBody>
          <a:bodyPr wrap="square" rtlCol="0">
            <a:spAutoFit/>
          </a:bodyPr>
          <a:lstStyle/>
          <a:p>
            <a:r>
              <a:rPr lang="en-US" dirty="0" smtClean="0"/>
              <a:t>Tag #’s should be listed here, if not, verify that an Asset Master was created</a:t>
            </a:r>
            <a:endParaRPr lang="en-US" dirty="0"/>
          </a:p>
        </p:txBody>
      </p:sp>
      <p:cxnSp>
        <p:nvCxnSpPr>
          <p:cNvPr id="9" name="Straight Arrow Connector 8"/>
          <p:cNvCxnSpPr/>
          <p:nvPr/>
        </p:nvCxnSpPr>
        <p:spPr>
          <a:xfrm flipV="1">
            <a:off x="2742832" y="3312367"/>
            <a:ext cx="1130108" cy="1684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75479" y="3136207"/>
            <a:ext cx="2109537" cy="1200329"/>
          </a:xfrm>
          <a:prstGeom prst="rect">
            <a:avLst/>
          </a:prstGeom>
          <a:solidFill>
            <a:schemeClr val="bg1"/>
          </a:solidFill>
          <a:ln>
            <a:solidFill>
              <a:schemeClr val="tx1"/>
            </a:solidFill>
          </a:ln>
        </p:spPr>
        <p:txBody>
          <a:bodyPr wrap="square" rtlCol="0">
            <a:spAutoFit/>
          </a:bodyPr>
          <a:lstStyle/>
          <a:p>
            <a:r>
              <a:rPr lang="en-US" dirty="0" smtClean="0"/>
              <a:t>Step 1: Select all DR entries; these costs will be posted. </a:t>
            </a:r>
          </a:p>
          <a:p>
            <a:r>
              <a:rPr lang="en-US" dirty="0" smtClean="0"/>
              <a:t>Row-&gt;Post</a:t>
            </a:r>
            <a:endParaRPr lang="en-US" dirty="0"/>
          </a:p>
        </p:txBody>
      </p:sp>
      <p:sp>
        <p:nvSpPr>
          <p:cNvPr id="11" name="TextBox 10"/>
          <p:cNvSpPr txBox="1"/>
          <p:nvPr/>
        </p:nvSpPr>
        <p:spPr>
          <a:xfrm>
            <a:off x="6350626" y="5208218"/>
            <a:ext cx="2759242" cy="646331"/>
          </a:xfrm>
          <a:prstGeom prst="rect">
            <a:avLst/>
          </a:prstGeom>
          <a:noFill/>
          <a:ln>
            <a:solidFill>
              <a:schemeClr val="tx1"/>
            </a:solidFill>
          </a:ln>
        </p:spPr>
        <p:txBody>
          <a:bodyPr wrap="square" rtlCol="0">
            <a:spAutoFit/>
          </a:bodyPr>
          <a:lstStyle/>
          <a:p>
            <a:r>
              <a:rPr lang="en-US" dirty="0" smtClean="0"/>
              <a:t>Step 2: Select CR tab. </a:t>
            </a:r>
          </a:p>
          <a:p>
            <a:r>
              <a:rPr lang="en-US" dirty="0" smtClean="0"/>
              <a:t>Row-&gt;revise entry. </a:t>
            </a:r>
            <a:endParaRPr lang="en-US" dirty="0"/>
          </a:p>
        </p:txBody>
      </p:sp>
    </p:spTree>
    <p:extLst>
      <p:ext uri="{BB962C8B-B14F-4D97-AF65-F5344CB8AC3E}">
        <p14:creationId xmlns:p14="http://schemas.microsoft.com/office/powerpoint/2010/main" val="40733912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1093" y="728975"/>
            <a:ext cx="10479249" cy="5400014"/>
          </a:xfrm>
          <a:prstGeom prst="rect">
            <a:avLst/>
          </a:prstGeom>
        </p:spPr>
      </p:pic>
    </p:spTree>
    <p:extLst>
      <p:ext uri="{BB962C8B-B14F-4D97-AF65-F5344CB8AC3E}">
        <p14:creationId xmlns:p14="http://schemas.microsoft.com/office/powerpoint/2010/main" val="29521279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734518" y="1154243"/>
            <a:ext cx="10822898" cy="5291527"/>
          </a:xfrm>
        </p:spPr>
        <p:txBody>
          <a:bodyPr>
            <a:normAutofit/>
          </a:bodyPr>
          <a:lstStyle/>
          <a:p>
            <a:r>
              <a:rPr lang="en-US" dirty="0" smtClean="0"/>
              <a:t>Original Unposted </a:t>
            </a:r>
            <a:r>
              <a:rPr lang="en-US" dirty="0"/>
              <a:t>fixed asset report, locate the original </a:t>
            </a:r>
            <a:r>
              <a:rPr lang="en-US" dirty="0" smtClean="0"/>
              <a:t>OV doc #, that was created when the PO was receipted against.  </a:t>
            </a:r>
          </a:p>
          <a:p>
            <a:pPr marL="0" indent="0">
              <a:buNone/>
            </a:pPr>
            <a:endParaRPr lang="en-US" dirty="0" smtClean="0"/>
          </a:p>
          <a:p>
            <a:r>
              <a:rPr lang="en-US" dirty="0" smtClean="0"/>
              <a:t>Using </a:t>
            </a:r>
            <a:r>
              <a:rPr lang="en-US" dirty="0"/>
              <a:t>the Revise Unposted FA Entries screen, pull up the original </a:t>
            </a:r>
            <a:r>
              <a:rPr lang="en-US" dirty="0" smtClean="0"/>
              <a:t>OV doc </a:t>
            </a:r>
            <a:r>
              <a:rPr lang="en-US" dirty="0"/>
              <a:t>#. Pass on these costs. </a:t>
            </a:r>
            <a:r>
              <a:rPr lang="en-US" b="1" dirty="0"/>
              <a:t>Notate in description reason for passing on </a:t>
            </a:r>
            <a:r>
              <a:rPr lang="en-US" b="1" dirty="0" smtClean="0"/>
              <a:t>costs.</a:t>
            </a:r>
          </a:p>
          <a:p>
            <a:pPr marL="0" indent="0">
              <a:buNone/>
            </a:pPr>
            <a:endParaRPr lang="en-US" b="1" dirty="0" smtClean="0"/>
          </a:p>
          <a:p>
            <a:r>
              <a:rPr lang="en-US" dirty="0" smtClean="0"/>
              <a:t> </a:t>
            </a:r>
            <a:r>
              <a:rPr lang="en-US" dirty="0"/>
              <a:t>This will remove </a:t>
            </a:r>
            <a:r>
              <a:rPr lang="en-US" dirty="0" smtClean="0"/>
              <a:t>the OV receipt entries items </a:t>
            </a:r>
            <a:r>
              <a:rPr lang="en-US" dirty="0"/>
              <a:t>from the unposted FA report. </a:t>
            </a:r>
            <a:endParaRPr lang="en-US" dirty="0" smtClean="0"/>
          </a:p>
          <a:p>
            <a:pPr marL="0" indent="0">
              <a:buNone/>
            </a:pPr>
            <a:endParaRPr lang="en-US" dirty="0" smtClean="0"/>
          </a:p>
          <a:p>
            <a:r>
              <a:rPr lang="en-US" dirty="0" smtClean="0"/>
              <a:t>The JE that was created to post costs to the asset replaces the OV Receipt. This is why we are passing on the costs. </a:t>
            </a:r>
            <a:endParaRPr lang="en-US" dirty="0"/>
          </a:p>
        </p:txBody>
      </p:sp>
    </p:spTree>
    <p:extLst>
      <p:ext uri="{BB962C8B-B14F-4D97-AF65-F5344CB8AC3E}">
        <p14:creationId xmlns:p14="http://schemas.microsoft.com/office/powerpoint/2010/main" val="3908259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01498" y="1426904"/>
            <a:ext cx="7029450" cy="1344612"/>
          </a:xfrm>
        </p:spPr>
        <p:txBody>
          <a:bodyPr>
            <a:noAutofit/>
          </a:bodyPr>
          <a:lstStyle/>
          <a:p>
            <a:pPr algn="l"/>
            <a:r>
              <a:rPr lang="en-US" sz="2800" dirty="0" smtClean="0"/>
              <a:t/>
            </a:r>
            <a:br>
              <a:rPr lang="en-US" sz="2800" dirty="0" smtClean="0"/>
            </a:br>
            <a:r>
              <a:rPr lang="en-US" sz="2800" b="1" dirty="0" smtClean="0"/>
              <a:t>Oops! I posted both my DR and CR transactions, now what? </a:t>
            </a:r>
            <a:endParaRPr lang="en-US" sz="2800" b="1" dirty="0"/>
          </a:p>
        </p:txBody>
      </p:sp>
      <p:sp>
        <p:nvSpPr>
          <p:cNvPr id="3" name="Subtitle 2"/>
          <p:cNvSpPr>
            <a:spLocks noGrp="1"/>
          </p:cNvSpPr>
          <p:nvPr>
            <p:ph type="subTitle" idx="4294967295"/>
          </p:nvPr>
        </p:nvSpPr>
        <p:spPr>
          <a:xfrm>
            <a:off x="813279" y="3899023"/>
            <a:ext cx="10534261" cy="2196977"/>
          </a:xfrm>
        </p:spPr>
        <p:txBody>
          <a:bodyPr>
            <a:normAutofit/>
          </a:bodyPr>
          <a:lstStyle/>
          <a:p>
            <a:pPr algn="l"/>
            <a:r>
              <a:rPr lang="en-US" dirty="0">
                <a:ln/>
              </a:rPr>
              <a:t>If you accidentally zero out the costs for your fixed asset, by selecting the debit and credit row, then you’ll need to create a new journal entry since the amounts are now zeroed out. </a:t>
            </a:r>
            <a:r>
              <a:rPr lang="en-US" dirty="0" smtClean="0">
                <a:ln/>
              </a:rPr>
              <a:t>State </a:t>
            </a:r>
            <a:r>
              <a:rPr lang="en-US" dirty="0">
                <a:ln/>
              </a:rPr>
              <a:t>Accounting CANNOT undo this mistake if you post the costs incorrectly. You will have to complete a NEW journal entry. </a:t>
            </a:r>
          </a:p>
          <a:p>
            <a:pPr algn="r"/>
            <a:endParaRPr lang="en-US" dirty="0"/>
          </a:p>
        </p:txBody>
      </p:sp>
      <p:pic>
        <p:nvPicPr>
          <p:cNvPr id="5" name="Picture 4"/>
          <p:cNvPicPr>
            <a:picLocks noChangeAspect="1"/>
          </p:cNvPicPr>
          <p:nvPr/>
        </p:nvPicPr>
        <p:blipFill>
          <a:blip r:embed="rId2"/>
          <a:stretch>
            <a:fillRect/>
          </a:stretch>
        </p:blipFill>
        <p:spPr>
          <a:xfrm>
            <a:off x="1317758" y="835858"/>
            <a:ext cx="2713066" cy="2704589"/>
          </a:xfrm>
          <a:prstGeom prst="rect">
            <a:avLst/>
          </a:prstGeom>
        </p:spPr>
      </p:pic>
    </p:spTree>
    <p:extLst>
      <p:ext uri="{BB962C8B-B14F-4D97-AF65-F5344CB8AC3E}">
        <p14:creationId xmlns:p14="http://schemas.microsoft.com/office/powerpoint/2010/main" val="249333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Certified Encumbrances</a:t>
            </a:r>
            <a:endParaRPr lang="en-US" dirty="0"/>
          </a:p>
        </p:txBody>
      </p:sp>
      <p:sp>
        <p:nvSpPr>
          <p:cNvPr id="3" name="Content Placeholder 2"/>
          <p:cNvSpPr>
            <a:spLocks noGrp="1"/>
          </p:cNvSpPr>
          <p:nvPr>
            <p:ph idx="1"/>
          </p:nvPr>
        </p:nvSpPr>
        <p:spPr/>
        <p:txBody>
          <a:bodyPr>
            <a:normAutofit/>
          </a:bodyPr>
          <a:lstStyle/>
          <a:p>
            <a:r>
              <a:rPr lang="en-US" dirty="0" smtClean="0"/>
              <a:t>Valid encumbrances that an agency chooses to reserve to meet a future financial obligation.</a:t>
            </a:r>
          </a:p>
          <a:p>
            <a:endParaRPr lang="en-US" dirty="0"/>
          </a:p>
          <a:p>
            <a:r>
              <a:rPr lang="en-US" dirty="0" smtClean="0"/>
              <a:t>Agencies will review their Biennial Carryover Report as of 7/31 and 8/14.  The 8/31 Biennial Carryover Report will be signed by agency director and sent to State Accounting and this certifies the encumbrances.</a:t>
            </a:r>
          </a:p>
          <a:p>
            <a:pPr marL="0" indent="0" algn="ctr">
              <a:buNone/>
            </a:pPr>
            <a:endParaRPr lang="en-US" dirty="0"/>
          </a:p>
        </p:txBody>
      </p:sp>
    </p:spTree>
    <p:extLst>
      <p:ext uri="{BB962C8B-B14F-4D97-AF65-F5344CB8AC3E}">
        <p14:creationId xmlns:p14="http://schemas.microsoft.com/office/powerpoint/2010/main" val="4323310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normAutofit lnSpcReduction="10000"/>
          </a:bodyPr>
          <a:lstStyle/>
          <a:p>
            <a:r>
              <a:rPr lang="en-US" dirty="0" smtClean="0"/>
              <a:t>Fixed Assets have a direct relationship with Procurement and Accounting functions</a:t>
            </a:r>
          </a:p>
          <a:p>
            <a:r>
              <a:rPr lang="en-US" dirty="0" smtClean="0"/>
              <a:t>Asset Master must be created before costs posted to asset</a:t>
            </a:r>
          </a:p>
          <a:p>
            <a:r>
              <a:rPr lang="en-US" dirty="0" smtClean="0"/>
              <a:t>Post the cost in the same month that the PO is receipted</a:t>
            </a:r>
            <a:endParaRPr lang="en-US" dirty="0" smtClean="0"/>
          </a:p>
          <a:p>
            <a:r>
              <a:rPr lang="en-US" dirty="0" smtClean="0"/>
              <a:t>“Split” FA Transactions for multiple items, 1 PO line</a:t>
            </a:r>
          </a:p>
          <a:p>
            <a:r>
              <a:rPr lang="en-US" dirty="0" smtClean="0"/>
              <a:t>Previous month not posted, JE entry</a:t>
            </a:r>
          </a:p>
          <a:p>
            <a:r>
              <a:rPr lang="en-US" dirty="0" smtClean="0"/>
              <a:t>Monthly review of Unposted FA report and FA No cost integrity report</a:t>
            </a:r>
          </a:p>
          <a:p>
            <a:pPr marL="0" indent="0">
              <a:buNone/>
            </a:pPr>
            <a:endParaRPr lang="en-US" dirty="0"/>
          </a:p>
        </p:txBody>
      </p:sp>
    </p:spTree>
    <p:extLst>
      <p:ext uri="{BB962C8B-B14F-4D97-AF65-F5344CB8AC3E}">
        <p14:creationId xmlns:p14="http://schemas.microsoft.com/office/powerpoint/2010/main" val="23055026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19858" y="4730619"/>
            <a:ext cx="7274767" cy="746514"/>
          </a:xfrm>
        </p:spPr>
        <p:txBody>
          <a:bodyPr>
            <a:normAutofit fontScale="90000"/>
          </a:bodyPr>
          <a:lstStyle/>
          <a:p>
            <a:pPr algn="ctr"/>
            <a:r>
              <a:rPr lang="en-US" sz="6000" dirty="0" smtClean="0"/>
              <a:t>Questions? </a:t>
            </a:r>
            <a:endParaRPr lang="en-US" sz="6000" dirty="0"/>
          </a:p>
        </p:txBody>
      </p:sp>
      <p:pic>
        <p:nvPicPr>
          <p:cNvPr id="9" name="Content Placeholder 8"/>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461653" y="1833432"/>
            <a:ext cx="5591175" cy="2897187"/>
          </a:xfrm>
        </p:spPr>
      </p:pic>
    </p:spTree>
    <p:extLst>
      <p:ext uri="{BB962C8B-B14F-4D97-AF65-F5344CB8AC3E}">
        <p14:creationId xmlns:p14="http://schemas.microsoft.com/office/powerpoint/2010/main" val="3243355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Fiscal Year End Schedule</a:t>
            </a:r>
            <a:endParaRPr lang="en-US" dirty="0"/>
          </a:p>
        </p:txBody>
      </p:sp>
      <p:sp>
        <p:nvSpPr>
          <p:cNvPr id="3" name="Subtitle 2"/>
          <p:cNvSpPr>
            <a:spLocks noGrp="1"/>
          </p:cNvSpPr>
          <p:nvPr>
            <p:ph type="subTitle" idx="1"/>
          </p:nvPr>
        </p:nvSpPr>
        <p:spPr/>
        <p:txBody>
          <a:bodyPr/>
          <a:lstStyle/>
          <a:p>
            <a:r>
              <a:rPr lang="en-US" dirty="0" smtClean="0"/>
              <a:t>Shannon Muffly</a:t>
            </a:r>
            <a:endParaRPr lang="en-US" dirty="0"/>
          </a:p>
        </p:txBody>
      </p:sp>
    </p:spTree>
    <p:extLst>
      <p:ext uri="{BB962C8B-B14F-4D97-AF65-F5344CB8AC3E}">
        <p14:creationId xmlns:p14="http://schemas.microsoft.com/office/powerpoint/2010/main" val="35696280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June 3, 2019</a:t>
            </a:r>
            <a:endParaRPr lang="en-US" dirty="0"/>
          </a:p>
        </p:txBody>
      </p:sp>
      <p:sp>
        <p:nvSpPr>
          <p:cNvPr id="3" name="Content Placeholder 2"/>
          <p:cNvSpPr>
            <a:spLocks noGrp="1"/>
          </p:cNvSpPr>
          <p:nvPr>
            <p:ph idx="1"/>
          </p:nvPr>
        </p:nvSpPr>
        <p:spPr/>
        <p:txBody>
          <a:bodyPr/>
          <a:lstStyle/>
          <a:p>
            <a:r>
              <a:rPr lang="en-US" dirty="0" smtClean="0"/>
              <a:t>Review open manual encumbrances</a:t>
            </a:r>
          </a:p>
          <a:p>
            <a:r>
              <a:rPr lang="en-US" dirty="0" smtClean="0"/>
              <a:t>Review Service PO’s </a:t>
            </a:r>
            <a:r>
              <a:rPr lang="en-US" dirty="0" smtClean="0"/>
              <a:t>(O9</a:t>
            </a:r>
            <a:r>
              <a:rPr lang="en-US" dirty="0" smtClean="0"/>
              <a:t>, Z8, or X6)</a:t>
            </a:r>
          </a:p>
          <a:p>
            <a:r>
              <a:rPr lang="en-US" dirty="0" smtClean="0"/>
              <a:t>Review of Received </a:t>
            </a:r>
            <a:r>
              <a:rPr lang="en-US" dirty="0"/>
              <a:t>N</a:t>
            </a:r>
            <a:r>
              <a:rPr lang="en-US" dirty="0" smtClean="0"/>
              <a:t>ot Vouchered (211700)</a:t>
            </a:r>
          </a:p>
          <a:p>
            <a:r>
              <a:rPr lang="en-US" dirty="0" smtClean="0"/>
              <a:t>Open Purchase Orders</a:t>
            </a:r>
          </a:p>
          <a:p>
            <a:r>
              <a:rPr lang="en-US" dirty="0" smtClean="0"/>
              <a:t>Petty cash funds and vendor deposit accounts</a:t>
            </a:r>
          </a:p>
          <a:p>
            <a:r>
              <a:rPr lang="en-US" dirty="0" smtClean="0"/>
              <a:t>Review of all balance sheet accounts (100000-399999)</a:t>
            </a:r>
            <a:endParaRPr lang="en-US" dirty="0"/>
          </a:p>
        </p:txBody>
      </p:sp>
    </p:spTree>
    <p:extLst>
      <p:ext uri="{BB962C8B-B14F-4D97-AF65-F5344CB8AC3E}">
        <p14:creationId xmlns:p14="http://schemas.microsoft.com/office/powerpoint/2010/main" val="40458327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June 13, 2019</a:t>
            </a:r>
            <a:endParaRPr lang="en-US" dirty="0"/>
          </a:p>
        </p:txBody>
      </p:sp>
      <p:sp>
        <p:nvSpPr>
          <p:cNvPr id="3" name="Content Placeholder 2"/>
          <p:cNvSpPr>
            <a:spLocks noGrp="1"/>
          </p:cNvSpPr>
          <p:nvPr>
            <p:ph idx="1"/>
          </p:nvPr>
        </p:nvSpPr>
        <p:spPr/>
        <p:txBody>
          <a:bodyPr/>
          <a:lstStyle/>
          <a:p>
            <a:r>
              <a:rPr lang="en-US" dirty="0" smtClean="0"/>
              <a:t>Bi-weekly payroll (B13) due for certification</a:t>
            </a:r>
            <a:endParaRPr lang="en-US" dirty="0"/>
          </a:p>
        </p:txBody>
      </p:sp>
    </p:spTree>
    <p:extLst>
      <p:ext uri="{BB962C8B-B14F-4D97-AF65-F5344CB8AC3E}">
        <p14:creationId xmlns:p14="http://schemas.microsoft.com/office/powerpoint/2010/main" val="25817785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June 25, 2019</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Unposted Fixed Asset Report</a:t>
            </a:r>
          </a:p>
          <a:p>
            <a:r>
              <a:rPr lang="en-US" dirty="0" smtClean="0"/>
              <a:t>Fixed Asset No Cost Integrity Report</a:t>
            </a:r>
          </a:p>
          <a:p>
            <a:r>
              <a:rPr lang="en-US" dirty="0" smtClean="0"/>
              <a:t>All Service PO’s (O9, Z8, or X6)</a:t>
            </a:r>
          </a:p>
          <a:p>
            <a:r>
              <a:rPr lang="en-US" dirty="0" smtClean="0"/>
              <a:t>Manual Encumbrances</a:t>
            </a:r>
          </a:p>
          <a:p>
            <a:r>
              <a:rPr lang="en-US" dirty="0" smtClean="0"/>
              <a:t>Allotment Status Report</a:t>
            </a:r>
          </a:p>
          <a:p>
            <a:r>
              <a:rPr lang="en-US" dirty="0" smtClean="0"/>
              <a:t>Review any outstanding cash transactions related to the Treasurer’s office</a:t>
            </a:r>
          </a:p>
          <a:p>
            <a:r>
              <a:rPr lang="en-US" b="1" u="sng" dirty="0" smtClean="0"/>
              <a:t>LAST DAY TO POST FISCAL YEAR END 6/30/19 </a:t>
            </a:r>
            <a:r>
              <a:rPr lang="en-US" b="1" u="sng" dirty="0" smtClean="0"/>
              <a:t>TRANSACTIONS</a:t>
            </a:r>
          </a:p>
          <a:p>
            <a:pPr lvl="1"/>
            <a:r>
              <a:rPr lang="en-US" b="1" u="sng" dirty="0" smtClean="0"/>
              <a:t>5:00 P.M. – Procurement Roles will be taken away</a:t>
            </a:r>
            <a:endParaRPr lang="en-US" b="1" u="sng" dirty="0"/>
          </a:p>
        </p:txBody>
      </p:sp>
    </p:spTree>
    <p:extLst>
      <p:ext uri="{BB962C8B-B14F-4D97-AF65-F5344CB8AC3E}">
        <p14:creationId xmlns:p14="http://schemas.microsoft.com/office/powerpoint/2010/main" val="16948182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June 26, 2019</a:t>
            </a:r>
            <a:endParaRPr lang="en-US" dirty="0"/>
          </a:p>
        </p:txBody>
      </p:sp>
      <p:sp>
        <p:nvSpPr>
          <p:cNvPr id="3" name="Content Placeholder 2"/>
          <p:cNvSpPr>
            <a:spLocks noGrp="1"/>
          </p:cNvSpPr>
          <p:nvPr>
            <p:ph idx="1"/>
          </p:nvPr>
        </p:nvSpPr>
        <p:spPr/>
        <p:txBody>
          <a:bodyPr>
            <a:normAutofit/>
          </a:bodyPr>
          <a:lstStyle/>
          <a:p>
            <a:r>
              <a:rPr lang="en-US" dirty="0" smtClean="0"/>
              <a:t>No purchasing activity without authorization from Sheryl Hesseltine. Do not perform a receipt function against an outstanding purchase order for current period or a future period unless authorized since these must be posted before year-end.</a:t>
            </a:r>
          </a:p>
          <a:p>
            <a:r>
              <a:rPr lang="en-US" dirty="0" smtClean="0"/>
              <a:t>Only volume voucher payments and emergency payments.</a:t>
            </a:r>
          </a:p>
          <a:p>
            <a:r>
              <a:rPr lang="en-US" dirty="0" smtClean="0"/>
              <a:t>Line Type 4</a:t>
            </a:r>
          </a:p>
          <a:p>
            <a:r>
              <a:rPr lang="en-US" dirty="0" smtClean="0"/>
              <a:t>Expenditures for E1 Fiscal Year 18 (July 1, 2018 to June 30, 2019)</a:t>
            </a:r>
            <a:endParaRPr lang="en-US" dirty="0"/>
          </a:p>
        </p:txBody>
      </p:sp>
    </p:spTree>
    <p:extLst>
      <p:ext uri="{BB962C8B-B14F-4D97-AF65-F5344CB8AC3E}">
        <p14:creationId xmlns:p14="http://schemas.microsoft.com/office/powerpoint/2010/main" val="3321407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June 27, 2019</a:t>
            </a:r>
            <a:endParaRPr lang="en-US" dirty="0"/>
          </a:p>
        </p:txBody>
      </p:sp>
      <p:sp>
        <p:nvSpPr>
          <p:cNvPr id="3" name="Content Placeholder 2"/>
          <p:cNvSpPr>
            <a:spLocks noGrp="1"/>
          </p:cNvSpPr>
          <p:nvPr>
            <p:ph idx="1"/>
          </p:nvPr>
        </p:nvSpPr>
        <p:spPr/>
        <p:txBody>
          <a:bodyPr/>
          <a:lstStyle/>
          <a:p>
            <a:r>
              <a:rPr lang="en-US" dirty="0" smtClean="0"/>
              <a:t>Only volume voucher payments and emergency payments</a:t>
            </a:r>
          </a:p>
          <a:p>
            <a:r>
              <a:rPr lang="en-US" dirty="0" smtClean="0"/>
              <a:t>Only Expenditures for E1 FY 18 w/prior notification and approval</a:t>
            </a:r>
          </a:p>
          <a:p>
            <a:r>
              <a:rPr lang="en-US" dirty="0" smtClean="0"/>
              <a:t>Bi-weekly payroll (B14) due for certification </a:t>
            </a:r>
            <a:endParaRPr lang="en-US" dirty="0"/>
          </a:p>
        </p:txBody>
      </p:sp>
    </p:spTree>
    <p:extLst>
      <p:ext uri="{BB962C8B-B14F-4D97-AF65-F5344CB8AC3E}">
        <p14:creationId xmlns:p14="http://schemas.microsoft.com/office/powerpoint/2010/main" val="30807000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June 28, 2019</a:t>
            </a:r>
            <a:endParaRPr lang="en-US" dirty="0"/>
          </a:p>
        </p:txBody>
      </p:sp>
      <p:sp>
        <p:nvSpPr>
          <p:cNvPr id="3" name="Content Placeholder 2"/>
          <p:cNvSpPr>
            <a:spLocks noGrp="1"/>
          </p:cNvSpPr>
          <p:nvPr>
            <p:ph idx="1"/>
          </p:nvPr>
        </p:nvSpPr>
        <p:spPr/>
        <p:txBody>
          <a:bodyPr/>
          <a:lstStyle/>
          <a:p>
            <a:r>
              <a:rPr lang="en-US" dirty="0" smtClean="0"/>
              <a:t>Treasurer’s Office cut off for deposits – 9:00 A.M.</a:t>
            </a:r>
          </a:p>
          <a:p>
            <a:r>
              <a:rPr lang="en-US" dirty="0" smtClean="0"/>
              <a:t>No purchasing or posting activities </a:t>
            </a:r>
          </a:p>
          <a:p>
            <a:r>
              <a:rPr lang="en-US" dirty="0" smtClean="0"/>
              <a:t>If there are outstanding issues for your agency that will have a financial impact, contact Sheryl Hesseltine by 12:00 P.M.</a:t>
            </a:r>
          </a:p>
          <a:p>
            <a:r>
              <a:rPr lang="en-US" dirty="0" smtClean="0"/>
              <a:t>E1 will be shut down for all agencies at 3:00 P.M.</a:t>
            </a:r>
          </a:p>
          <a:p>
            <a:r>
              <a:rPr lang="en-US" dirty="0" smtClean="0"/>
              <a:t>Outstanding purchase orders (not received)</a:t>
            </a:r>
            <a:endParaRPr lang="en-US" dirty="0"/>
          </a:p>
        </p:txBody>
      </p:sp>
    </p:spTree>
    <p:extLst>
      <p:ext uri="{BB962C8B-B14F-4D97-AF65-F5344CB8AC3E}">
        <p14:creationId xmlns:p14="http://schemas.microsoft.com/office/powerpoint/2010/main" val="7680988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July 1, 2019</a:t>
            </a:r>
            <a:endParaRPr lang="en-US" dirty="0"/>
          </a:p>
        </p:txBody>
      </p:sp>
      <p:sp>
        <p:nvSpPr>
          <p:cNvPr id="3" name="Content Placeholder 2"/>
          <p:cNvSpPr>
            <a:spLocks noGrp="1"/>
          </p:cNvSpPr>
          <p:nvPr>
            <p:ph idx="1"/>
          </p:nvPr>
        </p:nvSpPr>
        <p:spPr/>
        <p:txBody>
          <a:bodyPr/>
          <a:lstStyle/>
          <a:p>
            <a:r>
              <a:rPr lang="en-US" b="1" u="sng" dirty="0" smtClean="0"/>
              <a:t>NO POSTING UNTIL FLASH MEMO IS RECEIVED THAT YEAR END CLOSE IS COMPLETE – ANTICIPATED BY MONDAY, JULY 1, 2019 AT 7:00 A.M.</a:t>
            </a:r>
          </a:p>
          <a:p>
            <a:r>
              <a:rPr lang="en-US" dirty="0" smtClean="0"/>
              <a:t>First allotment of new fiscal year appropriations</a:t>
            </a:r>
          </a:p>
          <a:p>
            <a:r>
              <a:rPr lang="en-US" dirty="0" smtClean="0"/>
              <a:t>Prior year voucher processing</a:t>
            </a:r>
          </a:p>
          <a:p>
            <a:r>
              <a:rPr lang="en-US" dirty="0" smtClean="0"/>
              <a:t>July 1, 2019 Allotment Status Report</a:t>
            </a:r>
          </a:p>
          <a:p>
            <a:r>
              <a:rPr lang="en-US" dirty="0" smtClean="0"/>
              <a:t>Review open Purchase Orders</a:t>
            </a:r>
            <a:endParaRPr lang="en-US" dirty="0"/>
          </a:p>
        </p:txBody>
      </p:sp>
    </p:spTree>
    <p:extLst>
      <p:ext uri="{BB962C8B-B14F-4D97-AF65-F5344CB8AC3E}">
        <p14:creationId xmlns:p14="http://schemas.microsoft.com/office/powerpoint/2010/main" val="4131010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 Encumbrance: 81-138.01</a:t>
            </a:r>
            <a:endParaRPr lang="en-US" dirty="0"/>
          </a:p>
        </p:txBody>
      </p:sp>
      <p:sp>
        <p:nvSpPr>
          <p:cNvPr id="3" name="Content Placeholder 2"/>
          <p:cNvSpPr>
            <a:spLocks noGrp="1"/>
          </p:cNvSpPr>
          <p:nvPr>
            <p:ph idx="1"/>
          </p:nvPr>
        </p:nvSpPr>
        <p:spPr/>
        <p:txBody>
          <a:bodyPr/>
          <a:lstStyle/>
          <a:p>
            <a:r>
              <a:rPr lang="en-US" dirty="0" smtClean="0"/>
              <a:t>A purchase order is issued, but the </a:t>
            </a:r>
            <a:r>
              <a:rPr lang="en-US" u="sng" dirty="0" smtClean="0"/>
              <a:t>goods</a:t>
            </a:r>
            <a:r>
              <a:rPr lang="en-US" dirty="0" smtClean="0"/>
              <a:t> and accompanying invoice were not received and paid during the same biennium</a:t>
            </a:r>
          </a:p>
          <a:p>
            <a:r>
              <a:rPr lang="en-US" dirty="0" smtClean="0"/>
              <a:t>Goods or services were received, but an invoice has not been received and paid</a:t>
            </a:r>
          </a:p>
          <a:p>
            <a:r>
              <a:rPr lang="en-US" dirty="0" smtClean="0"/>
              <a:t>Goods or services and an invoice were received, but payment could not be made during the same biennium</a:t>
            </a:r>
            <a:endParaRPr lang="en-US" dirty="0"/>
          </a:p>
        </p:txBody>
      </p:sp>
    </p:spTree>
    <p:extLst>
      <p:ext uri="{BB962C8B-B14F-4D97-AF65-F5344CB8AC3E}">
        <p14:creationId xmlns:p14="http://schemas.microsoft.com/office/powerpoint/2010/main" val="940792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July 3, 2019</a:t>
            </a:r>
            <a:endParaRPr lang="en-US" dirty="0"/>
          </a:p>
        </p:txBody>
      </p:sp>
      <p:sp>
        <p:nvSpPr>
          <p:cNvPr id="3" name="Content Placeholder 2"/>
          <p:cNvSpPr>
            <a:spLocks noGrp="1"/>
          </p:cNvSpPr>
          <p:nvPr>
            <p:ph idx="1"/>
          </p:nvPr>
        </p:nvSpPr>
        <p:spPr/>
        <p:txBody>
          <a:bodyPr/>
          <a:lstStyle/>
          <a:p>
            <a:r>
              <a:rPr lang="en-US" dirty="0" smtClean="0"/>
              <a:t>Prior year manual encumbrances that were voided (to be carried over) may be re-entered</a:t>
            </a:r>
          </a:p>
          <a:p>
            <a:r>
              <a:rPr lang="en-US" dirty="0" smtClean="0"/>
              <a:t>Start entering valid manual encumbrances</a:t>
            </a:r>
          </a:p>
          <a:p>
            <a:r>
              <a:rPr lang="en-US" dirty="0" smtClean="0"/>
              <a:t>Encumbrance Detail Report</a:t>
            </a:r>
            <a:endParaRPr lang="en-US" dirty="0"/>
          </a:p>
        </p:txBody>
      </p:sp>
    </p:spTree>
    <p:extLst>
      <p:ext uri="{BB962C8B-B14F-4D97-AF65-F5344CB8AC3E}">
        <p14:creationId xmlns:p14="http://schemas.microsoft.com/office/powerpoint/2010/main" val="34642353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July 17, 2019</a:t>
            </a:r>
            <a:endParaRPr lang="en-US" dirty="0"/>
          </a:p>
        </p:txBody>
      </p:sp>
      <p:sp>
        <p:nvSpPr>
          <p:cNvPr id="3" name="Content Placeholder 2"/>
          <p:cNvSpPr>
            <a:spLocks noGrp="1"/>
          </p:cNvSpPr>
          <p:nvPr>
            <p:ph idx="1"/>
          </p:nvPr>
        </p:nvSpPr>
        <p:spPr/>
        <p:txBody>
          <a:bodyPr/>
          <a:lstStyle/>
          <a:p>
            <a:r>
              <a:rPr lang="en-US" dirty="0" smtClean="0"/>
              <a:t>State Accounting will calculate accrued payroll based on July 3</a:t>
            </a:r>
            <a:r>
              <a:rPr lang="en-US" baseline="30000" dirty="0" smtClean="0"/>
              <a:t>rd</a:t>
            </a:r>
            <a:r>
              <a:rPr lang="en-US" dirty="0" smtClean="0"/>
              <a:t> and July 17</a:t>
            </a:r>
            <a:r>
              <a:rPr lang="en-US" baseline="30000" dirty="0" smtClean="0"/>
              <a:t>th</a:t>
            </a:r>
            <a:r>
              <a:rPr lang="en-US" dirty="0" smtClean="0"/>
              <a:t> biweekly payrolls</a:t>
            </a:r>
          </a:p>
          <a:p>
            <a:r>
              <a:rPr lang="en-US" dirty="0" smtClean="0"/>
              <a:t>July 3</a:t>
            </a:r>
            <a:r>
              <a:rPr lang="en-US" baseline="30000" dirty="0" smtClean="0"/>
              <a:t>rd</a:t>
            </a:r>
            <a:r>
              <a:rPr lang="en-US" dirty="0" smtClean="0"/>
              <a:t> payroll is 100% June hours</a:t>
            </a:r>
          </a:p>
          <a:p>
            <a:r>
              <a:rPr lang="en-US" dirty="0" smtClean="0"/>
              <a:t>July 17</a:t>
            </a:r>
            <a:r>
              <a:rPr lang="en-US" baseline="30000" dirty="0" smtClean="0"/>
              <a:t>th</a:t>
            </a:r>
            <a:r>
              <a:rPr lang="en-US" dirty="0" smtClean="0"/>
              <a:t> payroll is 50% June hours</a:t>
            </a:r>
          </a:p>
          <a:p>
            <a:r>
              <a:rPr lang="en-US" dirty="0" smtClean="0"/>
              <a:t>Contact State Accounting if you use a different method or have questions</a:t>
            </a:r>
            <a:endParaRPr lang="en-US" dirty="0"/>
          </a:p>
        </p:txBody>
      </p:sp>
    </p:spTree>
    <p:extLst>
      <p:ext uri="{BB962C8B-B14F-4D97-AF65-F5344CB8AC3E}">
        <p14:creationId xmlns:p14="http://schemas.microsoft.com/office/powerpoint/2010/main" val="22057514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July 31, 2019</a:t>
            </a:r>
            <a:endParaRPr lang="en-US" dirty="0"/>
          </a:p>
        </p:txBody>
      </p:sp>
      <p:sp>
        <p:nvSpPr>
          <p:cNvPr id="3" name="Content Placeholder 2"/>
          <p:cNvSpPr>
            <a:spLocks noGrp="1"/>
          </p:cNvSpPr>
          <p:nvPr>
            <p:ph idx="1"/>
          </p:nvPr>
        </p:nvSpPr>
        <p:spPr/>
        <p:txBody>
          <a:bodyPr/>
          <a:lstStyle/>
          <a:p>
            <a:r>
              <a:rPr lang="en-US" dirty="0" smtClean="0"/>
              <a:t>Complete entry of E1 Fiscal Year 19 budgeted amounts for the Budget Status Report</a:t>
            </a:r>
            <a:endParaRPr lang="en-US" dirty="0"/>
          </a:p>
        </p:txBody>
      </p:sp>
    </p:spTree>
    <p:extLst>
      <p:ext uri="{BB962C8B-B14F-4D97-AF65-F5344CB8AC3E}">
        <p14:creationId xmlns:p14="http://schemas.microsoft.com/office/powerpoint/2010/main" val="784647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Biennial Carryover Reports</a:t>
            </a:r>
            <a:endParaRPr lang="en-US" dirty="0"/>
          </a:p>
        </p:txBody>
      </p:sp>
      <p:sp>
        <p:nvSpPr>
          <p:cNvPr id="3" name="Content Placeholder 2"/>
          <p:cNvSpPr>
            <a:spLocks noGrp="1"/>
          </p:cNvSpPr>
          <p:nvPr>
            <p:ph idx="1"/>
          </p:nvPr>
        </p:nvSpPr>
        <p:spPr/>
        <p:txBody>
          <a:bodyPr>
            <a:normAutofit lnSpcReduction="10000"/>
          </a:bodyPr>
          <a:lstStyle/>
          <a:p>
            <a:r>
              <a:rPr lang="en-US" dirty="0" smtClean="0"/>
              <a:t>First draft as of Wednesday 7/31/19 – run on Thursday, August 1, 2019</a:t>
            </a:r>
          </a:p>
          <a:p>
            <a:r>
              <a:rPr lang="en-US" dirty="0" smtClean="0"/>
              <a:t>Second draft as of Wednesday 8/14/19 – run on Thursday, August 15, 2019</a:t>
            </a:r>
          </a:p>
          <a:p>
            <a:r>
              <a:rPr lang="en-US" dirty="0" smtClean="0"/>
              <a:t>Certified version as of 8/31/19 – run on Tuesday, September 3, 2019</a:t>
            </a:r>
          </a:p>
          <a:p>
            <a:endParaRPr lang="en-US" dirty="0"/>
          </a:p>
          <a:p>
            <a:r>
              <a:rPr lang="en-US" dirty="0" smtClean="0"/>
              <a:t>Certified Biennial Carryover Report (signed copy) due to State Accounting by Monday, September 16, </a:t>
            </a:r>
            <a:r>
              <a:rPr lang="en-US" dirty="0" smtClean="0"/>
              <a:t>2019</a:t>
            </a:r>
          </a:p>
          <a:p>
            <a:pPr lvl="1"/>
            <a:r>
              <a:rPr lang="en-US" dirty="0" smtClean="0"/>
              <a:t>Blank reports must be sent in as well</a:t>
            </a:r>
            <a:endParaRPr lang="en-US" dirty="0"/>
          </a:p>
        </p:txBody>
      </p:sp>
    </p:spTree>
    <p:extLst>
      <p:ext uri="{BB962C8B-B14F-4D97-AF65-F5344CB8AC3E}">
        <p14:creationId xmlns:p14="http://schemas.microsoft.com/office/powerpoint/2010/main" val="33344009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September 30, 2019</a:t>
            </a:r>
            <a:endParaRPr lang="en-US" dirty="0"/>
          </a:p>
        </p:txBody>
      </p:sp>
      <p:sp>
        <p:nvSpPr>
          <p:cNvPr id="3" name="Content Placeholder 2"/>
          <p:cNvSpPr>
            <a:spLocks noGrp="1"/>
          </p:cNvSpPr>
          <p:nvPr>
            <p:ph idx="1"/>
          </p:nvPr>
        </p:nvSpPr>
        <p:spPr/>
        <p:txBody>
          <a:bodyPr/>
          <a:lstStyle/>
          <a:p>
            <a:r>
              <a:rPr lang="en-US" dirty="0" smtClean="0"/>
              <a:t>State Budget division completes review of certified encumbrances</a:t>
            </a:r>
          </a:p>
          <a:p>
            <a:r>
              <a:rPr lang="en-US" dirty="0" smtClean="0"/>
              <a:t>Re-appropriation</a:t>
            </a:r>
          </a:p>
          <a:p>
            <a:r>
              <a:rPr lang="en-US" dirty="0" smtClean="0"/>
              <a:t>After certification process completed, State Accounting will liquidate payroll encumbrances</a:t>
            </a:r>
            <a:endParaRPr lang="en-US" dirty="0"/>
          </a:p>
        </p:txBody>
      </p:sp>
    </p:spTree>
    <p:extLst>
      <p:ext uri="{BB962C8B-B14F-4D97-AF65-F5344CB8AC3E}">
        <p14:creationId xmlns:p14="http://schemas.microsoft.com/office/powerpoint/2010/main" val="7520263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Reminders</a:t>
            </a:r>
            <a:endParaRPr lang="en-US" dirty="0"/>
          </a:p>
        </p:txBody>
      </p:sp>
      <p:sp>
        <p:nvSpPr>
          <p:cNvPr id="5" name="Subtitle 4"/>
          <p:cNvSpPr>
            <a:spLocks noGrp="1"/>
          </p:cNvSpPr>
          <p:nvPr>
            <p:ph type="subTitle" idx="1"/>
          </p:nvPr>
        </p:nvSpPr>
        <p:spPr/>
        <p:txBody>
          <a:bodyPr/>
          <a:lstStyle/>
          <a:p>
            <a:r>
              <a:rPr lang="en-US" dirty="0" smtClean="0"/>
              <a:t>Shannon Muffly</a:t>
            </a:r>
            <a:endParaRPr lang="en-US" dirty="0"/>
          </a:p>
        </p:txBody>
      </p:sp>
    </p:spTree>
    <p:extLst>
      <p:ext uri="{BB962C8B-B14F-4D97-AF65-F5344CB8AC3E}">
        <p14:creationId xmlns:p14="http://schemas.microsoft.com/office/powerpoint/2010/main" val="14056423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Reminders</a:t>
            </a:r>
            <a:endParaRPr lang="en-US" dirty="0"/>
          </a:p>
        </p:txBody>
      </p:sp>
      <p:sp>
        <p:nvSpPr>
          <p:cNvPr id="5" name="Subtitle 4"/>
          <p:cNvSpPr>
            <a:spLocks noGrp="1"/>
          </p:cNvSpPr>
          <p:nvPr>
            <p:ph idx="1"/>
          </p:nvPr>
        </p:nvSpPr>
        <p:spPr/>
        <p:txBody>
          <a:bodyPr/>
          <a:lstStyle/>
          <a:p>
            <a:r>
              <a:rPr lang="en-US" dirty="0" smtClean="0"/>
              <a:t>Financial Reporting Package </a:t>
            </a:r>
          </a:p>
          <a:p>
            <a:pPr lvl="1"/>
            <a:r>
              <a:rPr lang="en-US" dirty="0" smtClean="0"/>
              <a:t>Sent to all agencies first week of July, due to Shannon Muffly by August 9, 2019</a:t>
            </a:r>
          </a:p>
          <a:p>
            <a:r>
              <a:rPr lang="en-US" dirty="0" smtClean="0"/>
              <a:t>AS State Accounting email for Fund Requests and Investment Authorizations</a:t>
            </a:r>
          </a:p>
          <a:p>
            <a:r>
              <a:rPr lang="en-US" dirty="0" smtClean="0"/>
              <a:t>Month End Close – transactions needs to be posted or voided before </a:t>
            </a:r>
            <a:r>
              <a:rPr lang="en-US" b="1" u="sng" dirty="0" smtClean="0"/>
              <a:t>NOON</a:t>
            </a:r>
            <a:r>
              <a:rPr lang="en-US" dirty="0" smtClean="0"/>
              <a:t> on the first business day of the month. </a:t>
            </a:r>
            <a:endParaRPr lang="en-US" dirty="0"/>
          </a:p>
        </p:txBody>
      </p:sp>
    </p:spTree>
    <p:extLst>
      <p:ext uri="{BB962C8B-B14F-4D97-AF65-F5344CB8AC3E}">
        <p14:creationId xmlns:p14="http://schemas.microsoft.com/office/powerpoint/2010/main" val="13225584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634065"/>
            <a:ext cx="9601196" cy="651934"/>
          </a:xfrm>
        </p:spPr>
        <p:txBody>
          <a:bodyPr>
            <a:normAutofit fontScale="90000"/>
          </a:bodyPr>
          <a:lstStyle/>
          <a:p>
            <a:pPr algn="l"/>
            <a:r>
              <a:rPr lang="en-US" dirty="0" smtClean="0"/>
              <a:t>Questions?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hlinkClick r:id="rId3"/>
              </a:rPr>
              <a:t>http://das.nebraska/accounting</a:t>
            </a:r>
            <a:endParaRPr lang="en-US" dirty="0" smtClean="0"/>
          </a:p>
          <a:p>
            <a:pPr lvl="1"/>
            <a:r>
              <a:rPr lang="en-US" dirty="0" smtClean="0"/>
              <a:t>Administrator’s Correspondence; closing schedule</a:t>
            </a:r>
          </a:p>
          <a:p>
            <a:pPr lvl="1"/>
            <a:r>
              <a:rPr lang="en-US" dirty="0" smtClean="0"/>
              <a:t>Accounting Policies; state accounting manual (section 11, encumbrance policy)</a:t>
            </a:r>
          </a:p>
          <a:p>
            <a:pPr lvl="1"/>
            <a:endParaRPr lang="en-US" dirty="0" smtClean="0">
              <a:hlinkClick r:id=""/>
            </a:endParaRPr>
          </a:p>
          <a:p>
            <a:r>
              <a:rPr lang="en-US" dirty="0" smtClean="0">
                <a:hlinkClick r:id=""/>
              </a:rPr>
              <a:t>http</a:t>
            </a:r>
            <a:r>
              <a:rPr lang="en-US" dirty="0">
                <a:hlinkClick r:id="rId4"/>
              </a:rPr>
              <a:t>://</a:t>
            </a:r>
            <a:r>
              <a:rPr lang="en-US" dirty="0" smtClean="0">
                <a:hlinkClick r:id="rId4"/>
              </a:rPr>
              <a:t>www.nebraskalegislature.gov/laws/browse-statutes.php</a:t>
            </a:r>
            <a:r>
              <a:rPr lang="en-US" dirty="0" smtClean="0"/>
              <a:t> </a:t>
            </a:r>
          </a:p>
          <a:p>
            <a:pPr marL="0" indent="0">
              <a:buNone/>
            </a:pPr>
            <a:r>
              <a:rPr lang="en-US" dirty="0"/>
              <a:t> </a:t>
            </a:r>
            <a:r>
              <a:rPr lang="en-US" dirty="0" smtClean="0"/>
              <a:t>       statutes 81-138.01 – 81-138.04</a:t>
            </a:r>
          </a:p>
          <a:p>
            <a:endParaRPr lang="en-US" dirty="0"/>
          </a:p>
          <a:p>
            <a:r>
              <a:rPr lang="en-US" dirty="0" smtClean="0"/>
              <a:t>Contact Info</a:t>
            </a:r>
          </a:p>
          <a:p>
            <a:pPr lvl="1"/>
            <a:r>
              <a:rPr lang="en-US" dirty="0" smtClean="0">
                <a:hlinkClick r:id="rId5"/>
              </a:rPr>
              <a:t>sheryl.hesseltine@nebraska.gov</a:t>
            </a:r>
            <a:r>
              <a:rPr lang="en-US" dirty="0" smtClean="0"/>
              <a:t>, 402-471-0610</a:t>
            </a:r>
          </a:p>
          <a:p>
            <a:pPr lvl="1"/>
            <a:r>
              <a:rPr lang="en-US" dirty="0" smtClean="0">
                <a:hlinkClick r:id="rId6"/>
              </a:rPr>
              <a:t>andrea.kiichler@nebraska.gov</a:t>
            </a:r>
            <a:r>
              <a:rPr lang="en-US" dirty="0" smtClean="0"/>
              <a:t>, 402-471-6621</a:t>
            </a:r>
          </a:p>
          <a:p>
            <a:pPr lvl="1"/>
            <a:r>
              <a:rPr lang="en-US" dirty="0" smtClean="0">
                <a:hlinkClick r:id="rId7"/>
              </a:rPr>
              <a:t>shannon.muffly@nebraska.gov</a:t>
            </a:r>
            <a:r>
              <a:rPr lang="en-US" dirty="0" smtClean="0"/>
              <a:t>, 402-471-0616</a:t>
            </a:r>
          </a:p>
          <a:p>
            <a:pPr lvl="1"/>
            <a:r>
              <a:rPr lang="en-US" dirty="0" smtClean="0">
                <a:hlinkClick r:id="rId8"/>
              </a:rPr>
              <a:t>kevin.le@nebraska.gov</a:t>
            </a:r>
            <a:r>
              <a:rPr lang="en-US" dirty="0" smtClean="0"/>
              <a:t>, 402-471-0622</a:t>
            </a:r>
            <a:endParaRPr lang="en-US" dirty="0"/>
          </a:p>
        </p:txBody>
      </p:sp>
      <p:pic>
        <p:nvPicPr>
          <p:cNvPr id="4" name="Picture 3"/>
          <p:cNvPicPr>
            <a:picLocks noChangeAspect="1"/>
          </p:cNvPicPr>
          <p:nvPr/>
        </p:nvPicPr>
        <p:blipFill>
          <a:blip r:embed="rId9"/>
          <a:stretch>
            <a:fillRect/>
          </a:stretch>
        </p:blipFill>
        <p:spPr>
          <a:xfrm>
            <a:off x="4044114" y="640289"/>
            <a:ext cx="3963905" cy="993776"/>
          </a:xfrm>
          <a:prstGeom prst="rect">
            <a:avLst/>
          </a:prstGeom>
          <a:ln w="19050">
            <a:noFill/>
          </a:ln>
        </p:spPr>
      </p:pic>
    </p:spTree>
    <p:extLst>
      <p:ext uri="{BB962C8B-B14F-4D97-AF65-F5344CB8AC3E}">
        <p14:creationId xmlns:p14="http://schemas.microsoft.com/office/powerpoint/2010/main" val="210832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 Encumbrance: 81-138.01</a:t>
            </a:r>
            <a:endParaRPr lang="en-US" dirty="0"/>
          </a:p>
        </p:txBody>
      </p:sp>
      <p:sp>
        <p:nvSpPr>
          <p:cNvPr id="3" name="Content Placeholder 2"/>
          <p:cNvSpPr>
            <a:spLocks noGrp="1"/>
          </p:cNvSpPr>
          <p:nvPr>
            <p:ph idx="1"/>
          </p:nvPr>
        </p:nvSpPr>
        <p:spPr/>
        <p:txBody>
          <a:bodyPr>
            <a:normAutofit/>
          </a:bodyPr>
          <a:lstStyle/>
          <a:p>
            <a:r>
              <a:rPr lang="en-US" dirty="0" smtClean="0"/>
              <a:t>Salaries have been earned and are payable to the employees, but have not been paid as of the end of the biennium as a result of pay periods not being consistent with the end of the biennium, except that higher education institutions may encumber payrolls for the remainder of the summer session which is in progress at the end of the state’s biennium if they have been budgeted and appropriated in such manner</a:t>
            </a:r>
          </a:p>
        </p:txBody>
      </p:sp>
    </p:spTree>
    <p:extLst>
      <p:ext uri="{BB962C8B-B14F-4D97-AF65-F5344CB8AC3E}">
        <p14:creationId xmlns:p14="http://schemas.microsoft.com/office/powerpoint/2010/main" val="597159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 Encumbrance: 81-138.01</a:t>
            </a:r>
            <a:endParaRPr lang="en-US" dirty="0"/>
          </a:p>
        </p:txBody>
      </p:sp>
      <p:sp>
        <p:nvSpPr>
          <p:cNvPr id="3" name="Content Placeholder 2"/>
          <p:cNvSpPr>
            <a:spLocks noGrp="1"/>
          </p:cNvSpPr>
          <p:nvPr>
            <p:ph idx="1"/>
          </p:nvPr>
        </p:nvSpPr>
        <p:spPr/>
        <p:txBody>
          <a:bodyPr>
            <a:normAutofit/>
          </a:bodyPr>
          <a:lstStyle/>
          <a:p>
            <a:r>
              <a:rPr lang="en-US" dirty="0" smtClean="0"/>
              <a:t>A written agreement for a grant or award to distribute aid was signed but was not paid during the same biennium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917670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TotalTime>
  <Words>3314</Words>
  <Application>Microsoft Office PowerPoint</Application>
  <PresentationFormat>Widescreen</PresentationFormat>
  <Paragraphs>427</Paragraphs>
  <Slides>77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Garamond</vt:lpstr>
      <vt:lpstr>Wingdings</vt:lpstr>
      <vt:lpstr>Organic</vt:lpstr>
      <vt:lpstr>                       State Accounting Business User Group (BUG) </vt:lpstr>
      <vt:lpstr>Agenda</vt:lpstr>
      <vt:lpstr>Announcements</vt:lpstr>
      <vt:lpstr>Encumbrances</vt:lpstr>
      <vt:lpstr>What is an encumbrance?</vt:lpstr>
      <vt:lpstr>Certified Encumbrances</vt:lpstr>
      <vt:lpstr>Valid Encumbrance: 81-138.01</vt:lpstr>
      <vt:lpstr>Valid Encumbrance: 81-138.01</vt:lpstr>
      <vt:lpstr>Valid Encumbrance: 81-138.01</vt:lpstr>
      <vt:lpstr>Four ways to identify prior year obligations</vt:lpstr>
      <vt:lpstr>Prior Year Voucher Processing Menu</vt:lpstr>
      <vt:lpstr>Manual Encumbrances</vt:lpstr>
      <vt:lpstr>PowerPoint Presentation</vt:lpstr>
      <vt:lpstr>PowerPoint Presentation</vt:lpstr>
      <vt:lpstr>Manual Encumbrance Steps</vt:lpstr>
      <vt:lpstr>Liquidating a Manual Encumbrance</vt:lpstr>
      <vt:lpstr>Manual Encumbrances</vt:lpstr>
      <vt:lpstr>Manual Encumbrances</vt:lpstr>
      <vt:lpstr>Automatic Encumbrances</vt:lpstr>
      <vt:lpstr>Automatic Encumbrances</vt:lpstr>
      <vt:lpstr>Encumbrance Detail Report</vt:lpstr>
      <vt:lpstr> </vt:lpstr>
      <vt:lpstr>PowerPoint Presentation</vt:lpstr>
      <vt:lpstr>PowerPoint Presentation</vt:lpstr>
      <vt:lpstr>Biennial Carryover Report</vt:lpstr>
      <vt:lpstr>Questions?</vt:lpstr>
      <vt:lpstr>Schedule of Expenditures of Federal Awards (SEFA)</vt:lpstr>
      <vt:lpstr>SEFA</vt:lpstr>
      <vt:lpstr>Fiscal Year End  &amp; Purchase Orders </vt:lpstr>
      <vt:lpstr>Open Purchase Order’s</vt:lpstr>
      <vt:lpstr>Open PO report-Buyer #</vt:lpstr>
      <vt:lpstr>Open PO Report-Business Units</vt:lpstr>
      <vt:lpstr>Remember……</vt:lpstr>
      <vt:lpstr>Fixed Assets </vt:lpstr>
      <vt:lpstr>PowerPoint Presentation</vt:lpstr>
      <vt:lpstr>Creating an Asset Master  </vt:lpstr>
      <vt:lpstr>PowerPoint Presentation</vt:lpstr>
      <vt:lpstr>PowerPoint Presentation</vt:lpstr>
      <vt:lpstr>PowerPoint Presentation</vt:lpstr>
      <vt:lpstr>PowerPoint Presentation</vt:lpstr>
      <vt:lpstr> I used the wrong Business Unit when I created the Asset Master!! </vt:lpstr>
      <vt:lpstr>Fixed  Asset  Reports  </vt:lpstr>
      <vt:lpstr>Unposted Fixed Asset Report</vt:lpstr>
      <vt:lpstr>PowerPoint Presentation</vt:lpstr>
      <vt:lpstr>Fixed Asset No Cost Integrity Report</vt:lpstr>
      <vt:lpstr>PowerPoint Presentation</vt:lpstr>
      <vt:lpstr>Posting Costs to an Asset </vt:lpstr>
      <vt:lpstr>State of NE -&gt; Fixed Assets -&gt; Post Fixed Asset Transactions-&gt; Revise Unposted F/A Entries</vt:lpstr>
      <vt:lpstr>Asset Master-&gt; Asset Balance Info -&gt; Cost Summary </vt:lpstr>
      <vt:lpstr>Split Asset Transaction</vt:lpstr>
      <vt:lpstr>PowerPoint Presentation</vt:lpstr>
      <vt:lpstr>PowerPoint Presentation</vt:lpstr>
      <vt:lpstr>Fixed Assets: prior month cost posting</vt:lpstr>
      <vt:lpstr>Creating your JE State of Nebraska-&gt;Accounting-&gt; Manage Journal Entry-&gt; click on “+”  </vt:lpstr>
      <vt:lpstr>JE approved and posted </vt:lpstr>
      <vt:lpstr>PowerPoint Presentation</vt:lpstr>
      <vt:lpstr>PowerPoint Presentation</vt:lpstr>
      <vt:lpstr>PowerPoint Presentation</vt:lpstr>
      <vt:lpstr> Oops! I posted both my DR and CR transactions, now what? </vt:lpstr>
      <vt:lpstr>Summary </vt:lpstr>
      <vt:lpstr>Questions? </vt:lpstr>
      <vt:lpstr>Fiscal Year End Schedule</vt:lpstr>
      <vt:lpstr>Monday, June 3, 2019</vt:lpstr>
      <vt:lpstr>Thursday, June 13, 2019</vt:lpstr>
      <vt:lpstr>Tuesday, June 25, 2019</vt:lpstr>
      <vt:lpstr>Wednesday, June 26, 2019</vt:lpstr>
      <vt:lpstr>Thursday, June 27, 2019</vt:lpstr>
      <vt:lpstr>Friday, June 28, 2019</vt:lpstr>
      <vt:lpstr>Monday, July 1, 2019</vt:lpstr>
      <vt:lpstr>Wednesday, July 3, 2019</vt:lpstr>
      <vt:lpstr>Wednesday, July 17, 2019</vt:lpstr>
      <vt:lpstr>Wednesday, July 31, 2019</vt:lpstr>
      <vt:lpstr>Biennial Carryover Reports</vt:lpstr>
      <vt:lpstr>Monday, September 30, 2019</vt:lpstr>
      <vt:lpstr>Reminders</vt:lpstr>
      <vt:lpstr>Reminders</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Accounting Business User Group (BUG)</dc:title>
  <dc:creator>Muffly, Shannon</dc:creator>
  <cp:lastModifiedBy>Muffly, Shannon</cp:lastModifiedBy>
  <cp:revision>38</cp:revision>
  <cp:lastPrinted>2019-05-17T16:53:06Z</cp:lastPrinted>
  <dcterms:created xsi:type="dcterms:W3CDTF">2019-05-13T19:51:07Z</dcterms:created>
  <dcterms:modified xsi:type="dcterms:W3CDTF">2019-05-20T15:59:01Z</dcterms:modified>
</cp:coreProperties>
</file>